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1" r:id="rId5"/>
    <p:sldId id="271" r:id="rId6"/>
    <p:sldId id="272" r:id="rId7"/>
    <p:sldId id="264" r:id="rId8"/>
    <p:sldId id="276" r:id="rId9"/>
    <p:sldId id="278" r:id="rId10"/>
    <p:sldId id="277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70" autoAdjust="0"/>
    <p:restoredTop sz="90677" autoAdjust="0"/>
  </p:normalViewPr>
  <p:slideViewPr>
    <p:cSldViewPr>
      <p:cViewPr>
        <p:scale>
          <a:sx n="80" d="100"/>
          <a:sy n="80" d="100"/>
        </p:scale>
        <p:origin x="-91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C21F7D-8886-4457-A4F3-FE709F6671F3}" type="datetimeFigureOut">
              <a:rPr lang="en-US"/>
              <a:pPr>
                <a:defRPr/>
              </a:pPr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8F0DCF-0A03-41FD-8B46-5CDBA11D4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9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6E444E8-5DD0-4784-B3D8-ED9001FD7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7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D17E8A9-B584-4C87-8D62-E29CF4C4F8EF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92EDB6A-45D3-4C08-BD0A-364D090D8F02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96A7EAC-2FE4-4C45-A56D-B6847A56AB3F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D1D611A-172B-422B-9988-5C0B741D1695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46C3DA4-446C-417C-A046-8DBCE97CB768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EB9C8CC-B5B4-49CF-B7EF-355370B0DDD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7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 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444E8-5DD0-4784-B3D8-ED9001FD73A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10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444E8-5DD0-4784-B3D8-ED9001FD73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8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B526AD-A8EF-4527-A486-BEE4EE0FAB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1BE05-E2A5-409D-9DED-8D8050C1C7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1BA54-628D-45B0-B707-09A61B3C5D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CE05E-6213-414B-BA0D-3C58A99AA2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AF942-1F4F-4B03-AA6B-4F6FF864A3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1FF2A-19D8-4805-99AE-EE131EA99A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204EB2-B890-4089-9F41-41ECF97B80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7FAFB-A957-43F0-9B17-11F8FF7DBE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99E10-4B38-4609-87D1-EB0C118424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98418-077D-4958-ADAE-C7E3093F9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B8FA4-6151-4B67-B778-7CE77AB718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r>
              <a:rPr lang="en-US" altLang="en-US" sz="2800" cap="none" dirty="0" smtClean="0"/>
              <a:t/>
            </a:r>
            <a:br>
              <a:rPr lang="en-US" altLang="en-US" sz="2800" cap="none" dirty="0" smtClean="0"/>
            </a:br>
            <a:endParaRPr lang="en-US" altLang="en-US" sz="2800" cap="none" dirty="0" smtClean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276600"/>
            <a:ext cx="8229600" cy="2133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4800" dirty="0" smtClean="0">
                <a:solidFill>
                  <a:schemeClr val="bg1"/>
                </a:solidFill>
              </a:rPr>
              <a:t>Dwarfism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800" dirty="0" smtClean="0">
                <a:solidFill>
                  <a:schemeClr val="bg1"/>
                </a:solidFill>
              </a:rPr>
              <a:t>Awareness</a:t>
            </a:r>
            <a:endParaRPr lang="en-US" altLang="en-US" sz="4800" dirty="0" smtClean="0">
              <a:solidFill>
                <a:schemeClr val="bg1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4064330" cy="123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006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((Add Pictures))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9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Dwarfism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idx="1"/>
          </p:nvPr>
        </p:nvSpPr>
        <p:spPr>
          <a:xfrm>
            <a:off x="1295400" y="2590800"/>
            <a:ext cx="7086600" cy="3352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dirty="0" smtClean="0">
                <a:latin typeface="Arial" charset="0"/>
              </a:rPr>
              <a:t>Little People of America (LPA) defines dwarfism as a medical or genetic condition that usually results in an adult height of 4'10" or shorter, among both men and women, although in some cases a person with a dwarfing condition may be slightly taller than that.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Different Types of Dwarfism</a:t>
            </a:r>
            <a:r>
              <a:rPr lang="en-US" altLang="en-US" sz="1800" smtClean="0"/>
              <a:t>                         </a:t>
            </a:r>
            <a:endParaRPr lang="en-US" altLang="en-US" smtClean="0"/>
          </a:p>
        </p:txBody>
      </p:sp>
      <p:sp>
        <p:nvSpPr>
          <p:cNvPr id="11268" name="Rectangle 7"/>
          <p:cNvSpPr>
            <a:spLocks noGrp="1" noChangeArrowheads="1"/>
          </p:cNvSpPr>
          <p:nvPr>
            <p:ph idx="1"/>
          </p:nvPr>
        </p:nvSpPr>
        <p:spPr>
          <a:xfrm>
            <a:off x="1028700" y="2850370"/>
            <a:ext cx="7086600" cy="3124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Achondroplasia (</a:t>
            </a:r>
            <a:r>
              <a:rPr lang="en-US" altLang="en-US" dirty="0" err="1" smtClean="0"/>
              <a:t>Achon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dirty="0" err="1" smtClean="0"/>
              <a:t>Spondyloepiphyseal</a:t>
            </a:r>
            <a:r>
              <a:rPr lang="en-US" altLang="en-US" dirty="0" smtClean="0"/>
              <a:t> Dysplasia (SED)</a:t>
            </a:r>
          </a:p>
          <a:p>
            <a:pPr eaLnBrk="1" hangingPunct="1"/>
            <a:r>
              <a:rPr lang="en-US" altLang="en-US" dirty="0" smtClean="0"/>
              <a:t>Diastrophic Dysplasia</a:t>
            </a:r>
          </a:p>
          <a:p>
            <a:pPr eaLnBrk="1" hangingPunct="1"/>
            <a:r>
              <a:rPr lang="en-US" altLang="en-US" dirty="0" err="1" smtClean="0"/>
              <a:t>Pseudoachondroplasia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Osteogenisis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Imperfecta</a:t>
            </a:r>
            <a:endParaRPr lang="en-US" altLang="en-US" dirty="0" smtClean="0"/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2438400" y="2182743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i="1" dirty="0"/>
              <a:t>There are over 200 Different </a:t>
            </a:r>
            <a:r>
              <a:rPr lang="en-US" altLang="en-US" sz="1600" i="1" dirty="0" smtClean="0"/>
              <a:t>Types. Some of the more common types are…</a:t>
            </a:r>
            <a:r>
              <a:rPr lang="en-US" altLang="en-US" i="1" dirty="0" smtClean="0"/>
              <a:t> </a:t>
            </a:r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>
          <a:xfrm>
            <a:off x="990600" y="1066800"/>
            <a:ext cx="7239000" cy="4724400"/>
          </a:xfrm>
        </p:spPr>
        <p:txBody>
          <a:bodyPr anchor="ctr"/>
          <a:lstStyle/>
          <a:p>
            <a:pPr eaLnBrk="1" hangingPunct="1"/>
            <a:r>
              <a:rPr lang="en-US" altLang="en-US" dirty="0" smtClean="0"/>
              <a:t>Achondroplasia</a:t>
            </a:r>
            <a:br>
              <a:rPr lang="en-US" altLang="en-US" dirty="0" smtClean="0"/>
            </a:br>
            <a:r>
              <a:rPr lang="en-US" altLang="en-US" sz="1400" dirty="0" smtClean="0"/>
              <a:t>	</a:t>
            </a:r>
            <a:r>
              <a:rPr lang="en-US" altLang="en-US" sz="2000" dirty="0" smtClean="0">
                <a:latin typeface="Arial" charset="0"/>
              </a:rPr>
              <a:t>Achondroplasia is by far the most common type of dwarfism, accounting for approximately half of all cases of profound short stature. Over 80% of individuals with </a:t>
            </a:r>
            <a:r>
              <a:rPr lang="en-US" altLang="en-US" sz="2000" dirty="0" err="1" smtClean="0">
                <a:latin typeface="Arial" charset="0"/>
              </a:rPr>
              <a:t>achondroplasia</a:t>
            </a:r>
            <a:r>
              <a:rPr lang="en-US" altLang="en-US" sz="2000" dirty="0" smtClean="0">
                <a:latin typeface="Arial" charset="0"/>
              </a:rPr>
              <a:t> have parents with normal stature and have </a:t>
            </a:r>
            <a:r>
              <a:rPr lang="en-US" altLang="en-US" sz="2000" dirty="0" err="1" smtClean="0">
                <a:latin typeface="Arial" charset="0"/>
              </a:rPr>
              <a:t>achondroplasia</a:t>
            </a:r>
            <a:r>
              <a:rPr lang="en-US" altLang="en-US" sz="2000" dirty="0" smtClean="0">
                <a:latin typeface="Arial" charset="0"/>
              </a:rPr>
              <a:t> as the result of a </a:t>
            </a:r>
            <a:r>
              <a:rPr lang="en-US" altLang="en-US" sz="2000" i="1" dirty="0" smtClean="0">
                <a:latin typeface="Arial" charset="0"/>
              </a:rPr>
              <a:t>de novo</a:t>
            </a:r>
            <a:r>
              <a:rPr lang="en-US" altLang="en-US" sz="2000" dirty="0" smtClean="0">
                <a:latin typeface="Arial" charset="0"/>
              </a:rPr>
              <a:t> gene mutation. </a:t>
            </a:r>
            <a:r>
              <a:rPr lang="en-US" altLang="en-US" sz="2000" i="1" dirty="0" smtClean="0">
                <a:latin typeface="Arial" charset="0"/>
              </a:rPr>
              <a:t>FGFR3 </a:t>
            </a:r>
            <a:r>
              <a:rPr lang="en-US" altLang="en-US" sz="2000" dirty="0" smtClean="0">
                <a:latin typeface="Arial" charset="0"/>
              </a:rPr>
              <a:t>(</a:t>
            </a:r>
            <a:r>
              <a:rPr lang="en-US" altLang="en-US" sz="2000" dirty="0" smtClean="0">
                <a:latin typeface="Arial" charset="0"/>
                <a:cs typeface="Arial" charset="0"/>
              </a:rPr>
              <a:t>Fibroblast growth factor receptor 3)</a:t>
            </a:r>
            <a:r>
              <a:rPr lang="en-US" altLang="en-US" sz="2000" dirty="0" smtClean="0">
                <a:latin typeface="Arial" charset="0"/>
              </a:rPr>
              <a:t> is the only gene  known to be associated with </a:t>
            </a:r>
            <a:r>
              <a:rPr lang="en-US" altLang="en-US" sz="2000" dirty="0" err="1" smtClean="0">
                <a:latin typeface="Arial" charset="0"/>
              </a:rPr>
              <a:t>achondroplasia</a:t>
            </a:r>
            <a:r>
              <a:rPr lang="en-US" altLang="en-US" sz="2000" dirty="0" smtClean="0">
                <a:latin typeface="Arial" charset="0"/>
              </a:rPr>
              <a:t>.</a:t>
            </a:r>
            <a:endParaRPr lang="en-US" altLang="en-US" sz="3200" dirty="0" smtClean="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7086600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Body Dimensions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6858000" cy="358140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Most </a:t>
            </a:r>
            <a:r>
              <a:rPr lang="en-US" altLang="en-US" dirty="0" err="1" smtClean="0"/>
              <a:t>Achons</a:t>
            </a:r>
            <a:r>
              <a:rPr lang="en-US" altLang="en-US" dirty="0" smtClean="0"/>
              <a:t> typically are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   between 3’8” and 4’6”. </a:t>
            </a:r>
          </a:p>
          <a:p>
            <a:pPr eaLnBrk="1" hangingPunct="1"/>
            <a:r>
              <a:rPr lang="en-US" altLang="en-US" dirty="0" smtClean="0"/>
              <a:t>Prominent Forehead</a:t>
            </a:r>
          </a:p>
          <a:p>
            <a:pPr eaLnBrk="1" hangingPunct="1"/>
            <a:r>
              <a:rPr lang="en-US" altLang="en-US" dirty="0" smtClean="0"/>
              <a:t>Starfish Fingers 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Depressed Nasal Bridge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Possible Complications</a:t>
            </a:r>
            <a:endParaRPr lang="en-US" altLang="en-US" dirty="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362200"/>
            <a:ext cx="7391400" cy="39624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/>
              <a:t>Central Nervous System and Spine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/>
              <a:t>Brain</a:t>
            </a:r>
            <a:endParaRPr lang="en-US" sz="24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/>
              <a:t>Ears</a:t>
            </a:r>
            <a:endParaRPr lang="en-US" sz="24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 smtClean="0"/>
              <a:t>Common </a:t>
            </a:r>
            <a:r>
              <a:rPr lang="en-US" sz="2400" dirty="0"/>
              <a:t>Procedures</a:t>
            </a:r>
          </a:p>
          <a:p>
            <a:pPr marL="36576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Lifestyles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History of Dwarfism in Family</a:t>
            </a:r>
          </a:p>
          <a:p>
            <a:pPr eaLnBrk="1" hangingPunct="1"/>
            <a:r>
              <a:rPr lang="en-US" altLang="en-US" sz="2400" dirty="0" smtClean="0"/>
              <a:t>Birth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Adaptations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Discrimination and Disrespect</a:t>
            </a:r>
          </a:p>
          <a:p>
            <a:pPr lvl="1" eaLnBrk="1" hangingPunct="1"/>
            <a:r>
              <a:rPr lang="en-US" altLang="en-US" sz="2400" dirty="0" smtClean="0"/>
              <a:t>Public Awareness</a:t>
            </a:r>
          </a:p>
          <a:p>
            <a:pPr lvl="1" eaLnBrk="1" hangingPunct="1"/>
            <a:r>
              <a:rPr lang="en-US" altLang="en-US" sz="2400" dirty="0" smtClean="0"/>
              <a:t>Work Place</a:t>
            </a:r>
          </a:p>
          <a:p>
            <a:pPr eaLnBrk="1" hangingPunct="1"/>
            <a:r>
              <a:rPr lang="en-US" altLang="en-US" sz="2400" dirty="0" smtClean="0"/>
              <a:t>Media</a:t>
            </a:r>
          </a:p>
          <a:p>
            <a:pPr lvl="1" eaLnBrk="1" hangingPunct="1"/>
            <a:r>
              <a:rPr lang="en-US" altLang="en-US" sz="2400" dirty="0" smtClean="0"/>
              <a:t>Positive and Negative Aspects</a:t>
            </a:r>
          </a:p>
          <a:p>
            <a:pPr lvl="1" eaLnBrk="1" hangingPunct="1"/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6124" y="990600"/>
            <a:ext cx="7024744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Is Dwarfism a Disability?</a:t>
            </a:r>
            <a:endParaRPr lang="en-US" alt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362200"/>
            <a:ext cx="6705600" cy="3429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Considering dwarfism as a disability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Visualizing </a:t>
            </a:r>
            <a:r>
              <a:rPr lang="en-US" altLang="en-US" sz="2400" dirty="0" smtClean="0"/>
              <a:t>life </a:t>
            </a:r>
            <a:r>
              <a:rPr lang="en-US" altLang="en-US" sz="2400" dirty="0" smtClean="0"/>
              <a:t>at a </a:t>
            </a:r>
            <a:r>
              <a:rPr lang="en-US" altLang="en-US" sz="2400" dirty="0" smtClean="0"/>
              <a:t>different angle</a:t>
            </a:r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9200"/>
            <a:ext cx="14414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928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Dwarfism Awareness 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752600"/>
            <a:ext cx="7162800" cy="2590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000" dirty="0" smtClean="0"/>
              <a:t>In </a:t>
            </a:r>
            <a:r>
              <a:rPr lang="en-US" sz="2000" dirty="0"/>
              <a:t>an effort to be proactive in encouraging public awareness of positive stories of the dwarfism community and in keeping with our mission LPA has declared October National Dwarfism Awareness Month. © 2010 LPA. 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States that have declared October as Dwarfism Awareness </a:t>
            </a:r>
            <a:r>
              <a:rPr lang="en-US" sz="2000" dirty="0"/>
              <a:t>Month: 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4343400"/>
            <a:ext cx="7086600" cy="2862322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Delaware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Puerto Rico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Missouri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Indiana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Oklahoma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Illinois</a:t>
            </a:r>
          </a:p>
          <a:p>
            <a:pPr marL="35433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 Massachusetts</a:t>
            </a:r>
          </a:p>
          <a:p>
            <a:pPr marL="354330" indent="-28575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marL="354330" indent="-285750">
              <a:buFont typeface="Arial" panose="020B0604020202020204" pitchFamily="34" charset="0"/>
              <a:buChar char="•"/>
            </a:pPr>
            <a:endParaRPr lang="en-US" sz="1800" dirty="0" smtClean="0">
              <a:latin typeface="+mn-lt"/>
            </a:endParaRPr>
          </a:p>
          <a:p>
            <a:pPr marL="68580"/>
            <a:endParaRPr lang="en-US" sz="1800" dirty="0" smtClean="0">
              <a:latin typeface="+mn-lt"/>
            </a:endParaRP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Kansas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Mississippi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New Mexico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New York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New Jersey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California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Arizona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marL="411480" indent="-342900">
              <a:buFont typeface="Arial" panose="020B0604020202020204" pitchFamily="34" charset="0"/>
              <a:buChar char="•"/>
            </a:pPr>
            <a:endParaRPr lang="en-US" sz="1800" dirty="0" smtClean="0">
              <a:latin typeface="+mn-lt"/>
            </a:endParaRPr>
          </a:p>
          <a:p>
            <a:pPr marL="68580"/>
            <a:endParaRPr lang="en-US" sz="1800" dirty="0" smtClean="0">
              <a:latin typeface="+mn-lt"/>
            </a:endParaRP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Rhode Island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Maryland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South Carolina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Maine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New Hampshire</a:t>
            </a:r>
          </a:p>
          <a:p>
            <a:pPr marL="41148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Ohio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627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1267</TotalTime>
  <Words>237</Words>
  <Application>Microsoft Office PowerPoint</Application>
  <PresentationFormat>On-screen Show (4:3)</PresentationFormat>
  <Paragraphs>81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Tw Cen MT</vt:lpstr>
      <vt:lpstr>Wingdings</vt:lpstr>
      <vt:lpstr>Wingdings 2</vt:lpstr>
      <vt:lpstr>Times New Roman</vt:lpstr>
      <vt:lpstr>Austin</vt:lpstr>
      <vt:lpstr> </vt:lpstr>
      <vt:lpstr>Dwarfism</vt:lpstr>
      <vt:lpstr>Different Types of Dwarfism                         </vt:lpstr>
      <vt:lpstr>Achondroplasia  Achondroplasia is by far the most common type of dwarfism, accounting for approximately half of all cases of profound short stature. Over 80% of individuals with achondroplasia have parents with normal stature and have achondroplasia as the result of a de novo gene mutation. FGFR3 (Fibroblast growth factor receptor 3) is the only gene  known to be associated with achondroplasia.</vt:lpstr>
      <vt:lpstr>Body Dimensions</vt:lpstr>
      <vt:lpstr>Possible Complications</vt:lpstr>
      <vt:lpstr>Lifestyles</vt:lpstr>
      <vt:lpstr>Is Dwarfism a Disability?</vt:lpstr>
      <vt:lpstr>Dwarfism Awareness Month</vt:lpstr>
      <vt:lpstr>Pictures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Dwarfism Awareness</dc:title>
  <dc:creator>Sandy</dc:creator>
  <cp:lastModifiedBy>Sandy</cp:lastModifiedBy>
  <cp:revision>20</cp:revision>
  <dcterms:modified xsi:type="dcterms:W3CDTF">2014-10-03T21:19:03Z</dcterms:modified>
</cp:coreProperties>
</file>