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71" r:id="rId2"/>
    <p:sldId id="256" r:id="rId3"/>
    <p:sldId id="289" r:id="rId4"/>
    <p:sldId id="315" r:id="rId5"/>
    <p:sldId id="290" r:id="rId6"/>
    <p:sldId id="292" r:id="rId7"/>
    <p:sldId id="293" r:id="rId8"/>
    <p:sldId id="294" r:id="rId9"/>
    <p:sldId id="272" r:id="rId10"/>
    <p:sldId id="273" r:id="rId11"/>
    <p:sldId id="274" r:id="rId12"/>
    <p:sldId id="311" r:id="rId13"/>
    <p:sldId id="312" r:id="rId14"/>
    <p:sldId id="313" r:id="rId15"/>
    <p:sldId id="314" r:id="rId16"/>
    <p:sldId id="275" r:id="rId17"/>
    <p:sldId id="278" r:id="rId18"/>
    <p:sldId id="279" r:id="rId19"/>
    <p:sldId id="282" r:id="rId20"/>
    <p:sldId id="295" r:id="rId21"/>
    <p:sldId id="297" r:id="rId22"/>
    <p:sldId id="298" r:id="rId23"/>
    <p:sldId id="299" r:id="rId24"/>
    <p:sldId id="300" r:id="rId25"/>
    <p:sldId id="301" r:id="rId26"/>
    <p:sldId id="302" r:id="rId27"/>
    <p:sldId id="303" r:id="rId28"/>
    <p:sldId id="284" r:id="rId29"/>
    <p:sldId id="285" r:id="rId30"/>
    <p:sldId id="286" r:id="rId31"/>
    <p:sldId id="305" r:id="rId32"/>
    <p:sldId id="306" r:id="rId33"/>
    <p:sldId id="308" r:id="rId34"/>
    <p:sldId id="310"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74" y="5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60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205DDCE2-7AA9-4EF2-9FC3-4331AABA24BF}" type="datetimeFigureOut">
              <a:rPr lang="en-US"/>
              <a:pPr/>
              <a:t>10/3/2014</a:t>
            </a:fld>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9A8015B-9C00-4364-B66E-D7C09097F44F}" type="slidenum">
              <a:rPr lang="en-US"/>
              <a:pPr/>
              <a:t>‹#›</a:t>
            </a:fld>
            <a:endParaRPr lang="en-US"/>
          </a:p>
        </p:txBody>
      </p:sp>
    </p:spTree>
    <p:extLst>
      <p:ext uri="{BB962C8B-B14F-4D97-AF65-F5344CB8AC3E}">
        <p14:creationId xmlns:p14="http://schemas.microsoft.com/office/powerpoint/2010/main" val="36100652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charset="0"/>
        <a:ea typeface="+mn-ea"/>
        <a:cs typeface="+mn-cs"/>
      </a:defRPr>
    </a:lvl1pPr>
    <a:lvl2pPr marL="457200" algn="l" rtl="0" fontAlgn="base">
      <a:spcBef>
        <a:spcPct val="30000"/>
      </a:spcBef>
      <a:spcAft>
        <a:spcPct val="0"/>
      </a:spcAft>
      <a:defRPr sz="1200" kern="1200">
        <a:solidFill>
          <a:schemeClr val="tx1"/>
        </a:solidFill>
        <a:latin typeface="Calibri" charset="0"/>
        <a:ea typeface="+mn-ea"/>
        <a:cs typeface="+mn-cs"/>
      </a:defRPr>
    </a:lvl2pPr>
    <a:lvl3pPr marL="914400" algn="l" rtl="0" fontAlgn="base">
      <a:spcBef>
        <a:spcPct val="30000"/>
      </a:spcBef>
      <a:spcAft>
        <a:spcPct val="0"/>
      </a:spcAft>
      <a:defRPr sz="1200" kern="1200">
        <a:solidFill>
          <a:schemeClr val="tx1"/>
        </a:solidFill>
        <a:latin typeface="Calibri" charset="0"/>
        <a:ea typeface="+mn-ea"/>
        <a:cs typeface="+mn-cs"/>
      </a:defRPr>
    </a:lvl3pPr>
    <a:lvl4pPr marL="1371600" algn="l" rtl="0" fontAlgn="base">
      <a:spcBef>
        <a:spcPct val="30000"/>
      </a:spcBef>
      <a:spcAft>
        <a:spcPct val="0"/>
      </a:spcAft>
      <a:defRPr sz="1200" kern="1200">
        <a:solidFill>
          <a:schemeClr val="tx1"/>
        </a:solidFill>
        <a:latin typeface="Calibri" charset="0"/>
        <a:ea typeface="+mn-ea"/>
        <a:cs typeface="+mn-cs"/>
      </a:defRPr>
    </a:lvl4pPr>
    <a:lvl5pPr marL="1828800" algn="l" rtl="0" fontAlgn="base">
      <a:spcBef>
        <a:spcPct val="30000"/>
      </a:spcBef>
      <a:spcAft>
        <a:spcPct val="0"/>
      </a:spcAft>
      <a:defRPr sz="1200" kern="1200">
        <a:solidFill>
          <a:schemeClr val="tx1"/>
        </a:solidFill>
        <a:latin typeface="Calibri"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508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631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631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02E91F01-71AB-47A4-B0B7-033859552012}" type="datetimeFigureOut">
              <a:rPr lang="en-US"/>
              <a:pPr>
                <a:defRPr/>
              </a:pPr>
              <a:t>10/3/2014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6EDA87-232E-411F-8DFB-B5A6B9AE7962}" type="slidenum">
              <a:rPr lang="en-US"/>
              <a:pPr>
                <a:defRPr/>
              </a:pPr>
              <a:t>‹#›</a:t>
            </a:fld>
            <a:endParaRPr lang="en-US"/>
          </a:p>
        </p:txBody>
      </p:sp>
    </p:spTree>
    <p:extLst>
      <p:ext uri="{BB962C8B-B14F-4D97-AF65-F5344CB8AC3E}">
        <p14:creationId xmlns:p14="http://schemas.microsoft.com/office/powerpoint/2010/main" val="361466810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348812-0CB7-4F2D-BEB1-229421228D1A}" type="datetimeFigureOut">
              <a:rPr lang="en-US"/>
              <a:pPr>
                <a:defRPr/>
              </a:pPr>
              <a:t>10/3/2014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CE7194-1195-495A-9E1D-B5875428D74B}" type="slidenum">
              <a:rPr lang="en-US"/>
              <a:pPr>
                <a:defRPr/>
              </a:pPr>
              <a:t>‹#›</a:t>
            </a:fld>
            <a:endParaRPr lang="en-US"/>
          </a:p>
        </p:txBody>
      </p:sp>
    </p:spTree>
    <p:extLst>
      <p:ext uri="{BB962C8B-B14F-4D97-AF65-F5344CB8AC3E}">
        <p14:creationId xmlns:p14="http://schemas.microsoft.com/office/powerpoint/2010/main" val="10351502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669B562-79D1-42F6-A0F7-EAA0A0781ABC}" type="datetimeFigureOut">
              <a:rPr lang="en-US"/>
              <a:pPr>
                <a:defRPr/>
              </a:pPr>
              <a:t>10/3/2014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59B8DA-4091-4671-AF0C-D9E33AA34818}" type="slidenum">
              <a:rPr lang="en-US"/>
              <a:pPr>
                <a:defRPr/>
              </a:pPr>
              <a:t>‹#›</a:t>
            </a:fld>
            <a:endParaRPr lang="en-US"/>
          </a:p>
        </p:txBody>
      </p:sp>
    </p:spTree>
    <p:extLst>
      <p:ext uri="{BB962C8B-B14F-4D97-AF65-F5344CB8AC3E}">
        <p14:creationId xmlns:p14="http://schemas.microsoft.com/office/powerpoint/2010/main" val="941019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A831CC-36BD-4503-8876-405D7CEB109D}" type="datetimeFigureOut">
              <a:rPr lang="en-US"/>
              <a:pPr>
                <a:defRPr/>
              </a:pPr>
              <a:t>10/3/2014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04B9DB-1E43-4153-8BED-3B75E64EB0AE}" type="slidenum">
              <a:rPr lang="en-US"/>
              <a:pPr>
                <a:defRPr/>
              </a:pPr>
              <a:t>‹#›</a:t>
            </a:fld>
            <a:endParaRPr lang="en-US"/>
          </a:p>
        </p:txBody>
      </p:sp>
    </p:spTree>
    <p:extLst>
      <p:ext uri="{BB962C8B-B14F-4D97-AF65-F5344CB8AC3E}">
        <p14:creationId xmlns:p14="http://schemas.microsoft.com/office/powerpoint/2010/main" val="109871569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3BD6C4-5AA5-48D6-9873-F9B7DAC2BF98}" type="datetimeFigureOut">
              <a:rPr lang="en-US"/>
              <a:pPr>
                <a:defRPr/>
              </a:pPr>
              <a:t>10/3/2014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EA32F2-0228-4B3F-B2E5-D1FA68F5936C}" type="slidenum">
              <a:rPr lang="en-US"/>
              <a:pPr>
                <a:defRPr/>
              </a:pPr>
              <a:t>‹#›</a:t>
            </a:fld>
            <a:endParaRPr lang="en-US"/>
          </a:p>
        </p:txBody>
      </p:sp>
    </p:spTree>
    <p:extLst>
      <p:ext uri="{BB962C8B-B14F-4D97-AF65-F5344CB8AC3E}">
        <p14:creationId xmlns:p14="http://schemas.microsoft.com/office/powerpoint/2010/main" val="21992061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3C4BA4F-50CE-425B-9253-BBBCC2F506CA}" type="datetimeFigureOut">
              <a:rPr lang="en-US"/>
              <a:pPr>
                <a:defRPr/>
              </a:pPr>
              <a:t>10/3/2014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4A8AC1-2C2F-4C4E-8924-D0A4F07AE641}" type="slidenum">
              <a:rPr lang="en-US"/>
              <a:pPr>
                <a:defRPr/>
              </a:pPr>
              <a:t>‹#›</a:t>
            </a:fld>
            <a:endParaRPr lang="en-US"/>
          </a:p>
        </p:txBody>
      </p:sp>
    </p:spTree>
    <p:extLst>
      <p:ext uri="{BB962C8B-B14F-4D97-AF65-F5344CB8AC3E}">
        <p14:creationId xmlns:p14="http://schemas.microsoft.com/office/powerpoint/2010/main" val="116773282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19FCB66B-EDC6-40C4-AC49-A3FB8DF8B990}" type="datetimeFigureOut">
              <a:rPr lang="en-US"/>
              <a:pPr>
                <a:defRPr/>
              </a:pPr>
              <a:t>10/3/2014</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A85F7F56-9D43-4E6B-8631-E6D0780237D8}" type="slidenum">
              <a:rPr lang="en-US"/>
              <a:pPr>
                <a:defRPr/>
              </a:pPr>
              <a:t>‹#›</a:t>
            </a:fld>
            <a:endParaRPr lang="en-US"/>
          </a:p>
        </p:txBody>
      </p:sp>
    </p:spTree>
    <p:extLst>
      <p:ext uri="{BB962C8B-B14F-4D97-AF65-F5344CB8AC3E}">
        <p14:creationId xmlns:p14="http://schemas.microsoft.com/office/powerpoint/2010/main" val="351566409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750ECE-7A89-49E4-A5EF-96C06FAF7DBE}" type="datetimeFigureOut">
              <a:rPr lang="en-US"/>
              <a:pPr>
                <a:defRPr/>
              </a:pPr>
              <a:t>10/3/2014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60035D-0702-4C11-915E-6CDC4696BFC4}" type="slidenum">
              <a:rPr lang="en-US"/>
              <a:pPr>
                <a:defRPr/>
              </a:pPr>
              <a:t>‹#›</a:t>
            </a:fld>
            <a:endParaRPr lang="en-US"/>
          </a:p>
        </p:txBody>
      </p:sp>
    </p:spTree>
    <p:extLst>
      <p:ext uri="{BB962C8B-B14F-4D97-AF65-F5344CB8AC3E}">
        <p14:creationId xmlns:p14="http://schemas.microsoft.com/office/powerpoint/2010/main" val="145024398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E989D1-18FF-492A-9DD5-61313FC27544}" type="datetimeFigureOut">
              <a:rPr lang="en-US"/>
              <a:pPr>
                <a:defRPr/>
              </a:pPr>
              <a:t>10/3/2014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FBCCBE-B530-49A3-9842-EC41E4B4391A}" type="slidenum">
              <a:rPr lang="en-US"/>
              <a:pPr>
                <a:defRPr/>
              </a:pPr>
              <a:t>‹#›</a:t>
            </a:fld>
            <a:endParaRPr lang="en-US"/>
          </a:p>
        </p:txBody>
      </p:sp>
    </p:spTree>
    <p:extLst>
      <p:ext uri="{BB962C8B-B14F-4D97-AF65-F5344CB8AC3E}">
        <p14:creationId xmlns:p14="http://schemas.microsoft.com/office/powerpoint/2010/main" val="147722617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CB37D2E-0C3C-4AAF-A69B-CDDF82671FE3}" type="datetimeFigureOut">
              <a:rPr lang="en-US"/>
              <a:pPr>
                <a:defRPr/>
              </a:pPr>
              <a:t>10/3/2014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DCB730D-3AF5-4A51-B63E-D47D865EE909}" type="slidenum">
              <a:rPr lang="en-US"/>
              <a:pPr>
                <a:defRPr/>
              </a:pPr>
              <a:t>‹#›</a:t>
            </a:fld>
            <a:endParaRPr lang="en-US"/>
          </a:p>
        </p:txBody>
      </p:sp>
    </p:spTree>
    <p:extLst>
      <p:ext uri="{BB962C8B-B14F-4D97-AF65-F5344CB8AC3E}">
        <p14:creationId xmlns:p14="http://schemas.microsoft.com/office/powerpoint/2010/main" val="157462035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578749-8DCD-4408-B756-B36F8AE48637}" type="datetimeFigureOut">
              <a:rPr lang="en-US"/>
              <a:pPr>
                <a:defRPr/>
              </a:pPr>
              <a:t>10/3/2014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EFF18A-5810-4E61-B1BF-F7CEA20CBB96}" type="slidenum">
              <a:rPr lang="en-US"/>
              <a:pPr>
                <a:defRPr/>
              </a:pPr>
              <a:t>‹#›</a:t>
            </a:fld>
            <a:endParaRPr lang="en-US"/>
          </a:p>
        </p:txBody>
      </p:sp>
    </p:spTree>
    <p:extLst>
      <p:ext uri="{BB962C8B-B14F-4D97-AF65-F5344CB8AC3E}">
        <p14:creationId xmlns:p14="http://schemas.microsoft.com/office/powerpoint/2010/main" val="183392488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smtClean="0">
                <a:solidFill>
                  <a:srgbClr val="FFFFFF"/>
                </a:solidFill>
                <a:latin typeface="Calibri" pitchFamily="34" charset="0"/>
              </a:defRPr>
            </a:lvl1pPr>
          </a:lstStyle>
          <a:p>
            <a:pPr>
              <a:defRPr/>
            </a:pPr>
            <a:fld id="{57C9FCF1-1C47-49E3-951B-5716D4F9C8E4}" type="datetimeFigureOut">
              <a:rPr lang="en-US"/>
              <a:pPr>
                <a:defRPr/>
              </a:pPr>
              <a:t>10/3/2014</a:t>
            </a:fld>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smtClean="0">
                <a:solidFill>
                  <a:srgbClr val="FFFFFF"/>
                </a:solidFill>
                <a:latin typeface="Calibri" pitchFamily="34" charset="0"/>
              </a:defRPr>
            </a:lvl1pPr>
          </a:lstStyle>
          <a:p>
            <a:pPr>
              <a:defRPr/>
            </a:pPr>
            <a:fld id="{5255F343-E6CF-4D12-8A1C-6F879C1CA7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709" r:id="rId5"/>
    <p:sldLayoutId id="2147483704" r:id="rId6"/>
    <p:sldLayoutId id="2147483703" r:id="rId7"/>
    <p:sldLayoutId id="2147483710" r:id="rId8"/>
    <p:sldLayoutId id="2147483702" r:id="rId9"/>
    <p:sldLayoutId id="2147483701" r:id="rId10"/>
    <p:sldLayoutId id="2147483700" r:id="rId11"/>
  </p:sldLayoutIdLst>
  <p:transition spd="med">
    <p:fade/>
  </p:transition>
  <p:timing>
    <p:tnLst>
      <p:par>
        <p:cTn id="1" dur="indefinite" restart="never" nodeType="tmRoot"/>
      </p:par>
    </p:tnLst>
  </p:timing>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pf3TgkKh7R4" TargetMode="External"/><Relationship Id="rId2" Type="http://schemas.openxmlformats.org/officeDocument/2006/relationships/hyperlink" Target="http://www.youtube.com/watch?v=-mIfAT4yvi0" TargetMode="External"/><Relationship Id="rId1" Type="http://schemas.openxmlformats.org/officeDocument/2006/relationships/slideLayout" Target="../slideLayouts/slideLayout2.xml"/><Relationship Id="rId4" Type="http://schemas.openxmlformats.org/officeDocument/2006/relationships/hyperlink" Target="http://www.youtube.com/watch?v=8VH1SP58sQ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wrap="square" numCol="1" anchorCtr="0" compatLnSpc="1">
            <a:prstTxWarp prst="textNoShape">
              <a:avLst/>
            </a:prstTxWarp>
          </a:bodyPr>
          <a:lstStyle/>
          <a:p>
            <a:r>
              <a:rPr lang="en-US" dirty="0" smtClean="0">
                <a:solidFill>
                  <a:srgbClr val="00B050"/>
                </a:solidFill>
              </a:rPr>
              <a:t>Dwarfism Awareness Month</a:t>
            </a:r>
          </a:p>
        </p:txBody>
      </p:sp>
      <p:sp>
        <p:nvSpPr>
          <p:cNvPr id="22531" name="Content Placeholder 2"/>
          <p:cNvSpPr>
            <a:spLocks noGrp="1"/>
          </p:cNvSpPr>
          <p:nvPr>
            <p:ph idx="1"/>
          </p:nvPr>
        </p:nvSpPr>
        <p:spPr/>
        <p:txBody>
          <a:bodyPr/>
          <a:lstStyle/>
          <a:p>
            <a:pPr>
              <a:buFont typeface="Wingdings" charset="2"/>
              <a:buNone/>
            </a:pPr>
            <a:endParaRPr lang="en-US" dirty="0" smtClean="0"/>
          </a:p>
          <a:p>
            <a:pPr marL="0" indent="0">
              <a:buNone/>
            </a:pPr>
            <a:r>
              <a:rPr lang="en-US" dirty="0" smtClean="0"/>
              <a:t> </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096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00B050"/>
              </a:solidFill>
            </a:endParaRPr>
          </a:p>
        </p:txBody>
      </p:sp>
      <p:sp>
        <p:nvSpPr>
          <p:cNvPr id="3" name="Content Placeholder 2"/>
          <p:cNvSpPr>
            <a:spLocks noGrp="1"/>
          </p:cNvSpPr>
          <p:nvPr>
            <p:ph idx="1"/>
          </p:nvPr>
        </p:nvSpPr>
        <p:spPr/>
        <p:txBody>
          <a:bodyPr/>
          <a:lstStyle/>
          <a:p>
            <a:endParaRPr lang="en-US"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64859"/>
            <a:ext cx="7908292"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94375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Mission of LPA</a:t>
            </a:r>
            <a:endParaRPr lang="en-US" dirty="0"/>
          </a:p>
        </p:txBody>
      </p:sp>
      <p:sp>
        <p:nvSpPr>
          <p:cNvPr id="3" name="Content Placeholder 2"/>
          <p:cNvSpPr>
            <a:spLocks noGrp="1"/>
          </p:cNvSpPr>
          <p:nvPr>
            <p:ph idx="1"/>
          </p:nvPr>
        </p:nvSpPr>
        <p:spPr/>
        <p:txBody>
          <a:bodyPr/>
          <a:lstStyle/>
          <a:p>
            <a:r>
              <a:rPr lang="en-US" dirty="0" smtClean="0">
                <a:effectLst/>
              </a:rPr>
              <a:t>"LPA is dedicated to improving the quality of life for people with dwarfism throughout their lives while celebrating with great pride Little People’s contribution to social diversity.  LPA strives to bring solutions and global awareness to the prominent issues affecting individuals of short stature and their families."</a:t>
            </a:r>
          </a:p>
          <a:p>
            <a:endParaRPr lang="en-US" dirty="0"/>
          </a:p>
        </p:txBody>
      </p:sp>
    </p:spTree>
    <p:extLst>
      <p:ext uri="{BB962C8B-B14F-4D97-AF65-F5344CB8AC3E}">
        <p14:creationId xmlns:p14="http://schemas.microsoft.com/office/powerpoint/2010/main" val="118242148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Background on LPA</a:t>
            </a:r>
            <a:endParaRPr lang="en-US" dirty="0"/>
          </a:p>
        </p:txBody>
      </p:sp>
      <p:sp>
        <p:nvSpPr>
          <p:cNvPr id="3" name="Content Placeholder 2"/>
          <p:cNvSpPr>
            <a:spLocks noGrp="1"/>
          </p:cNvSpPr>
          <p:nvPr>
            <p:ph idx="1"/>
          </p:nvPr>
        </p:nvSpPr>
        <p:spPr/>
        <p:txBody>
          <a:bodyPr/>
          <a:lstStyle/>
          <a:p>
            <a:r>
              <a:rPr lang="en-US" altLang="en-US" dirty="0"/>
              <a:t>LPA started in 1957 by actor Billy </a:t>
            </a:r>
            <a:r>
              <a:rPr lang="en-US" altLang="en-US" dirty="0" err="1"/>
              <a:t>Barty</a:t>
            </a:r>
            <a:r>
              <a:rPr lang="en-US" altLang="en-US" dirty="0"/>
              <a:t> with 20 people in </a:t>
            </a:r>
          </a:p>
          <a:p>
            <a:r>
              <a:rPr lang="en-US" altLang="en-US" dirty="0"/>
              <a:t>Reno, Nevada.  </a:t>
            </a:r>
          </a:p>
          <a:p>
            <a:endParaRPr lang="en-US" altLang="en-US" dirty="0"/>
          </a:p>
          <a:p>
            <a:r>
              <a:rPr lang="en-US" altLang="en-US" dirty="0"/>
              <a:t>Billy was an actor on TV.  People saw him on the TV shows and wrote him letters.  Billy kept every letter he ever received.</a:t>
            </a:r>
          </a:p>
          <a:p>
            <a:endParaRPr lang="en-US" altLang="en-US" dirty="0"/>
          </a:p>
          <a:p>
            <a:r>
              <a:rPr lang="en-US" altLang="en-US" dirty="0"/>
              <a:t>Today </a:t>
            </a:r>
            <a:r>
              <a:rPr lang="en-US" altLang="en-US" dirty="0" smtClean="0"/>
              <a:t>LPA has over </a:t>
            </a:r>
            <a:r>
              <a:rPr lang="en-US" altLang="en-US" dirty="0"/>
              <a:t>6800 members - 50% are little people (people with dwarfism) and  50% are family members</a:t>
            </a:r>
          </a:p>
          <a:p>
            <a:endParaRPr lang="en-US" dirty="0"/>
          </a:p>
        </p:txBody>
      </p:sp>
    </p:spTree>
    <p:extLst>
      <p:ext uri="{BB962C8B-B14F-4D97-AF65-F5344CB8AC3E}">
        <p14:creationId xmlns:p14="http://schemas.microsoft.com/office/powerpoint/2010/main" val="313420729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50"/>
                </a:solidFill>
              </a:rPr>
              <a:t>Background on </a:t>
            </a:r>
            <a:r>
              <a:rPr lang="en-US" dirty="0" smtClean="0">
                <a:solidFill>
                  <a:srgbClr val="00B050"/>
                </a:solidFill>
              </a:rPr>
              <a:t>LPA</a:t>
            </a:r>
            <a:endParaRPr lang="en-US" dirty="0">
              <a:solidFill>
                <a:srgbClr val="00B050"/>
              </a:solidFill>
            </a:endParaRPr>
          </a:p>
        </p:txBody>
      </p:sp>
      <p:pic>
        <p:nvPicPr>
          <p:cNvPr id="4" name="Content Placeholder 3" descr="billy%20bar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4500" y="1949450"/>
            <a:ext cx="3175000" cy="4178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39668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Background on LPA</a:t>
            </a:r>
            <a:endParaRPr lang="en-US" dirty="0"/>
          </a:p>
        </p:txBody>
      </p:sp>
      <p:sp>
        <p:nvSpPr>
          <p:cNvPr id="3" name="Content Placeholder 2"/>
          <p:cNvSpPr>
            <a:spLocks noGrp="1"/>
          </p:cNvSpPr>
          <p:nvPr>
            <p:ph idx="1"/>
          </p:nvPr>
        </p:nvSpPr>
        <p:spPr/>
        <p:txBody>
          <a:bodyPr/>
          <a:lstStyle/>
          <a:p>
            <a:r>
              <a:rPr lang="en-US" altLang="en-US" dirty="0"/>
              <a:t>LPA provides peer, parent and medical support to people with dwarfism and their families through a system of local, regional and national meetings and, as well as online and by phone.  </a:t>
            </a:r>
            <a:r>
              <a:rPr lang="en-US" altLang="en-US" dirty="0" smtClean="0"/>
              <a:t>LPA also </a:t>
            </a:r>
            <a:r>
              <a:rPr lang="en-US" altLang="en-US" dirty="0"/>
              <a:t>provide scholarship money, adoption assistance, medical grants, and advocacy for the dwarfism community.</a:t>
            </a:r>
          </a:p>
          <a:p>
            <a:endParaRPr lang="en-US" dirty="0"/>
          </a:p>
        </p:txBody>
      </p:sp>
    </p:spTree>
    <p:extLst>
      <p:ext uri="{BB962C8B-B14F-4D97-AF65-F5344CB8AC3E}">
        <p14:creationId xmlns:p14="http://schemas.microsoft.com/office/powerpoint/2010/main" val="111391785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Background on LPA</a:t>
            </a:r>
            <a:endParaRPr lang="en-US" dirty="0"/>
          </a:p>
        </p:txBody>
      </p:sp>
      <p:sp>
        <p:nvSpPr>
          <p:cNvPr id="3" name="Content Placeholder 2"/>
          <p:cNvSpPr>
            <a:spLocks noGrp="1"/>
          </p:cNvSpPr>
          <p:nvPr>
            <p:ph idx="1"/>
          </p:nvPr>
        </p:nvSpPr>
        <p:spPr/>
        <p:txBody>
          <a:bodyPr/>
          <a:lstStyle/>
          <a:p>
            <a:r>
              <a:rPr lang="en-US" altLang="en-US" dirty="0" smtClean="0"/>
              <a:t>Employment</a:t>
            </a:r>
            <a:endParaRPr lang="en-US" altLang="en-US" dirty="0"/>
          </a:p>
          <a:p>
            <a:r>
              <a:rPr lang="en-US" altLang="en-US" dirty="0"/>
              <a:t>Education</a:t>
            </a:r>
          </a:p>
          <a:p>
            <a:r>
              <a:rPr lang="en-US" altLang="en-US" dirty="0"/>
              <a:t>Disability Rights</a:t>
            </a:r>
          </a:p>
          <a:p>
            <a:r>
              <a:rPr lang="en-US" altLang="en-US" dirty="0"/>
              <a:t>Advocacy</a:t>
            </a:r>
          </a:p>
          <a:p>
            <a:r>
              <a:rPr lang="en-US" altLang="en-US" dirty="0"/>
              <a:t>Adoption</a:t>
            </a:r>
          </a:p>
          <a:p>
            <a:r>
              <a:rPr lang="en-US" altLang="en-US" dirty="0"/>
              <a:t>Medical Issues</a:t>
            </a:r>
          </a:p>
          <a:p>
            <a:r>
              <a:rPr lang="en-US" altLang="en-US" dirty="0"/>
              <a:t>Clothing</a:t>
            </a:r>
          </a:p>
          <a:p>
            <a:r>
              <a:rPr lang="en-US" altLang="en-US" dirty="0"/>
              <a:t>Adaptive Products</a:t>
            </a:r>
          </a:p>
          <a:p>
            <a:r>
              <a:rPr lang="en-US" altLang="en-US" dirty="0"/>
              <a:t>Educational Scholarships</a:t>
            </a:r>
          </a:p>
          <a:p>
            <a:r>
              <a:rPr lang="en-US" altLang="en-US" dirty="0"/>
              <a:t>Parenting a short statured child</a:t>
            </a:r>
          </a:p>
          <a:p>
            <a:endParaRPr lang="en-US" dirty="0"/>
          </a:p>
        </p:txBody>
      </p:sp>
    </p:spTree>
    <p:extLst>
      <p:ext uri="{BB962C8B-B14F-4D97-AF65-F5344CB8AC3E}">
        <p14:creationId xmlns:p14="http://schemas.microsoft.com/office/powerpoint/2010/main" val="141131266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Month</a:t>
            </a:r>
            <a:endParaRPr lang="en-US" dirty="0"/>
          </a:p>
        </p:txBody>
      </p:sp>
      <p:sp>
        <p:nvSpPr>
          <p:cNvPr id="3" name="Content Placeholder 2"/>
          <p:cNvSpPr>
            <a:spLocks noGrp="1"/>
          </p:cNvSpPr>
          <p:nvPr>
            <p:ph idx="1"/>
          </p:nvPr>
        </p:nvSpPr>
        <p:spPr/>
        <p:txBody>
          <a:bodyPr/>
          <a:lstStyle/>
          <a:p>
            <a:r>
              <a:rPr lang="en-US" dirty="0" smtClean="0">
                <a:effectLst/>
              </a:rPr>
              <a:t>Hundreds of health-related observances have been declared and are celebrated each year, like Autism Awareness Month (April), Breast Cancer Awareness (October), and the Red Ribbon Campaign (October) along with many lesser known medical conditions.</a:t>
            </a:r>
          </a:p>
          <a:p>
            <a:r>
              <a:rPr lang="en-US" b="1" dirty="0" smtClean="0">
                <a:effectLst/>
              </a:rPr>
              <a:t>It is time for LPA to celebrate our community as well!</a:t>
            </a:r>
            <a:br>
              <a:rPr lang="en-US" b="1" dirty="0" smtClean="0">
                <a:effectLst/>
              </a:rPr>
            </a:br>
            <a:endParaRPr lang="en-US" dirty="0"/>
          </a:p>
        </p:txBody>
      </p:sp>
    </p:spTree>
    <p:extLst>
      <p:ext uri="{BB962C8B-B14F-4D97-AF65-F5344CB8AC3E}">
        <p14:creationId xmlns:p14="http://schemas.microsoft.com/office/powerpoint/2010/main" val="142496246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Month</a:t>
            </a:r>
            <a:endParaRPr lang="en-US" dirty="0"/>
          </a:p>
        </p:txBody>
      </p:sp>
      <p:sp>
        <p:nvSpPr>
          <p:cNvPr id="3" name="Content Placeholder 2"/>
          <p:cNvSpPr>
            <a:spLocks noGrp="1"/>
          </p:cNvSpPr>
          <p:nvPr>
            <p:ph idx="1"/>
          </p:nvPr>
        </p:nvSpPr>
        <p:spPr/>
        <p:txBody>
          <a:bodyPr/>
          <a:lstStyle/>
          <a:p>
            <a:r>
              <a:rPr lang="en-US" dirty="0" smtClean="0">
                <a:effectLst/>
              </a:rPr>
              <a:t>LPA’s GOAL:</a:t>
            </a:r>
          </a:p>
          <a:p>
            <a:pPr lvl="1"/>
            <a:r>
              <a:rPr lang="en-US" dirty="0" smtClean="0">
                <a:effectLst/>
              </a:rPr>
              <a:t>Contact </a:t>
            </a:r>
            <a:r>
              <a:rPr lang="en-US" b="1" dirty="0" smtClean="0">
                <a:effectLst/>
              </a:rPr>
              <a:t>local state legislatures </a:t>
            </a:r>
            <a:r>
              <a:rPr lang="en-US" dirty="0" smtClean="0">
                <a:effectLst/>
              </a:rPr>
              <a:t>and </a:t>
            </a:r>
            <a:r>
              <a:rPr lang="en-US" dirty="0" smtClean="0"/>
              <a:t>request legislation to officially declare the month of </a:t>
            </a:r>
            <a:r>
              <a:rPr lang="en-US" dirty="0" smtClean="0">
                <a:effectLst/>
              </a:rPr>
              <a:t>October as “Dwarfism Awareness Month.”</a:t>
            </a:r>
          </a:p>
        </p:txBody>
      </p:sp>
    </p:spTree>
    <p:extLst>
      <p:ext uri="{BB962C8B-B14F-4D97-AF65-F5344CB8AC3E}">
        <p14:creationId xmlns:p14="http://schemas.microsoft.com/office/powerpoint/2010/main" val="65005184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Month</a:t>
            </a:r>
            <a:endParaRPr lang="en-US" dirty="0"/>
          </a:p>
        </p:txBody>
      </p:sp>
      <p:sp>
        <p:nvSpPr>
          <p:cNvPr id="3" name="Content Placeholder 2"/>
          <p:cNvSpPr>
            <a:spLocks noGrp="1"/>
          </p:cNvSpPr>
          <p:nvPr>
            <p:ph idx="1"/>
          </p:nvPr>
        </p:nvSpPr>
        <p:spPr/>
        <p:txBody>
          <a:bodyPr/>
          <a:lstStyle/>
          <a:p>
            <a:pPr marL="0" indent="0">
              <a:buNone/>
            </a:pPr>
            <a:r>
              <a:rPr lang="en-US" dirty="0" smtClean="0"/>
              <a:t>And that’s what we did in 2012 in California…</a:t>
            </a:r>
          </a:p>
          <a:p>
            <a:endParaRPr lang="en-US" dirty="0"/>
          </a:p>
          <a:p>
            <a:r>
              <a:rPr lang="en-US" dirty="0" smtClean="0"/>
              <a:t>Assembly Concurrent Resolution 152</a:t>
            </a:r>
          </a:p>
          <a:p>
            <a:pPr lvl="1"/>
            <a:r>
              <a:rPr lang="en-US" dirty="0" smtClean="0"/>
              <a:t>Introduced in May 2012</a:t>
            </a:r>
          </a:p>
          <a:p>
            <a:pPr lvl="1"/>
            <a:r>
              <a:rPr lang="en-US" dirty="0" smtClean="0"/>
              <a:t>Authored by Assemblyman Jared Huffman (D-San Rafael)</a:t>
            </a:r>
          </a:p>
          <a:p>
            <a:pPr lvl="2"/>
            <a:r>
              <a:rPr lang="en-US" sz="1600" dirty="0" smtClean="0"/>
              <a:t>Now “Congressman Jared Huffman” - representing the North Coast from Golden Gate to Oregon border</a:t>
            </a:r>
            <a:endParaRPr lang="en-US" dirty="0" smtClean="0"/>
          </a:p>
          <a:p>
            <a:pPr lvl="1"/>
            <a:r>
              <a:rPr lang="en-US" dirty="0" smtClean="0"/>
              <a:t>Adopted by the Assembly on July 5, 2012</a:t>
            </a:r>
          </a:p>
          <a:p>
            <a:pPr lvl="1"/>
            <a:r>
              <a:rPr lang="en-US" dirty="0" smtClean="0"/>
              <a:t>Adopted by the Senate on August 9, 2012</a:t>
            </a:r>
          </a:p>
          <a:p>
            <a:pPr marL="0" indent="0">
              <a:buNone/>
            </a:pPr>
            <a:endParaRPr lang="en-US" dirty="0" smtClean="0"/>
          </a:p>
          <a:p>
            <a:pPr lvl="2"/>
            <a:endParaRPr lang="en-US" dirty="0"/>
          </a:p>
          <a:p>
            <a:pPr lvl="2"/>
            <a:endParaRPr lang="en-US" dirty="0" smtClean="0"/>
          </a:p>
          <a:p>
            <a:pPr lvl="2"/>
            <a:endParaRPr lang="en-US" dirty="0"/>
          </a:p>
          <a:p>
            <a:pPr lvl="2"/>
            <a:endParaRPr lang="en-US" dirty="0"/>
          </a:p>
        </p:txBody>
      </p:sp>
    </p:spTree>
    <p:extLst>
      <p:ext uri="{BB962C8B-B14F-4D97-AF65-F5344CB8AC3E}">
        <p14:creationId xmlns:p14="http://schemas.microsoft.com/office/powerpoint/2010/main" val="387153689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Month</a:t>
            </a:r>
            <a:endParaRPr lang="en-US" dirty="0"/>
          </a:p>
        </p:txBody>
      </p:sp>
      <p:sp>
        <p:nvSpPr>
          <p:cNvPr id="3" name="Content Placeholder 2"/>
          <p:cNvSpPr>
            <a:spLocks noGrp="1"/>
          </p:cNvSpPr>
          <p:nvPr>
            <p:ph idx="1"/>
          </p:nvPr>
        </p:nvSpPr>
        <p:spPr/>
        <p:txBody>
          <a:bodyPr/>
          <a:lstStyle/>
          <a:p>
            <a:pPr marL="0" marR="0" algn="just">
              <a:spcBef>
                <a:spcPts val="0"/>
              </a:spcBef>
              <a:spcAft>
                <a:spcPts val="0"/>
              </a:spcAft>
            </a:pPr>
            <a:r>
              <a:rPr lang="en-US" dirty="0" smtClean="0">
                <a:effectLst/>
                <a:latin typeface="+mj-lt"/>
                <a:ea typeface="Calibri"/>
                <a:cs typeface="Times New Roman"/>
              </a:rPr>
              <a:t>“While people with dwarfism are active contributors to our communities and add to the diversity that make our communities strong, social stereotypes and physical barriers often present road blocks, making it more difficult for people with dwarfism to pursue their ambitions and achieve their goals,” </a:t>
            </a:r>
          </a:p>
          <a:p>
            <a:pPr marL="0" marR="0" indent="0" algn="just">
              <a:spcBef>
                <a:spcPts val="0"/>
              </a:spcBef>
              <a:spcAft>
                <a:spcPts val="0"/>
              </a:spcAft>
              <a:buNone/>
            </a:pPr>
            <a:endParaRPr lang="en-US" dirty="0" smtClean="0">
              <a:effectLst/>
              <a:latin typeface="+mj-lt"/>
              <a:ea typeface="Calibri"/>
              <a:cs typeface="Times New Roman"/>
            </a:endParaRPr>
          </a:p>
          <a:p>
            <a:pPr marR="0" algn="just">
              <a:spcBef>
                <a:spcPts val="0"/>
              </a:spcBef>
              <a:spcAft>
                <a:spcPts val="0"/>
              </a:spcAft>
              <a:buFontTx/>
              <a:buChar char="-"/>
            </a:pPr>
            <a:r>
              <a:rPr lang="en-US" dirty="0" smtClean="0">
                <a:effectLst/>
                <a:latin typeface="+mj-lt"/>
                <a:ea typeface="Calibri"/>
                <a:cs typeface="Times New Roman"/>
              </a:rPr>
              <a:t>Assemblymember Jared Huffman</a:t>
            </a:r>
            <a:r>
              <a:rPr lang="en-US" dirty="0" smtClean="0">
                <a:latin typeface="+mj-lt"/>
                <a:ea typeface="Calibri"/>
                <a:cs typeface="Times New Roman"/>
              </a:rPr>
              <a:t>, author of CA ACR 152</a:t>
            </a:r>
            <a:endParaRPr lang="en-US" sz="2000" dirty="0" smtClean="0">
              <a:effectLst/>
              <a:latin typeface="+mj-lt"/>
              <a:ea typeface="Calibri"/>
              <a:cs typeface="Times New Roman"/>
            </a:endParaRPr>
          </a:p>
          <a:p>
            <a:endParaRPr lang="en-US" dirty="0"/>
          </a:p>
        </p:txBody>
      </p:sp>
    </p:spTree>
    <p:extLst>
      <p:ext uri="{BB962C8B-B14F-4D97-AF65-F5344CB8AC3E}">
        <p14:creationId xmlns:p14="http://schemas.microsoft.com/office/powerpoint/2010/main" val="3462067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fontAlgn="auto">
              <a:spcAft>
                <a:spcPts val="0"/>
              </a:spcAft>
              <a:defRPr/>
            </a:pPr>
            <a:r>
              <a:rPr lang="en-US" sz="4800" cap="none" dirty="0" smtClean="0">
                <a:solidFill>
                  <a:srgbClr val="00B050"/>
                </a:solidFill>
              </a:rPr>
              <a:t>Dwarfism Awareness Month</a:t>
            </a:r>
          </a:p>
        </p:txBody>
      </p:sp>
      <p:sp>
        <p:nvSpPr>
          <p:cNvPr id="3" name="Subtitle 2"/>
          <p:cNvSpPr>
            <a:spLocks noGrp="1"/>
          </p:cNvSpPr>
          <p:nvPr>
            <p:ph type="subTitle" idx="1"/>
          </p:nvPr>
        </p:nvSpPr>
        <p:spPr/>
        <p:txBody>
          <a:bodyPr rtlCol="0">
            <a:normAutofit fontScale="70000" lnSpcReduction="20000"/>
          </a:bodyPr>
          <a:lstStyle/>
          <a:p>
            <a:pPr fontAlgn="auto">
              <a:spcAft>
                <a:spcPts val="0"/>
              </a:spcAft>
              <a:buFont typeface="Arial" pitchFamily="34" charset="0"/>
              <a:buNone/>
              <a:defRPr/>
            </a:pPr>
            <a:endParaRPr lang="en-US" dirty="0" smtClean="0"/>
          </a:p>
          <a:p>
            <a:pPr lvl="1" algn="l" fontAlgn="auto">
              <a:spcAft>
                <a:spcPts val="0"/>
              </a:spcAft>
              <a:buFont typeface="Arial" pitchFamily="34" charset="0"/>
              <a:buNone/>
              <a:defRPr/>
            </a:pPr>
            <a:r>
              <a:rPr lang="en-US" dirty="0" smtClean="0">
                <a:solidFill>
                  <a:schemeClr val="tx1"/>
                </a:solidFill>
              </a:rPr>
              <a:t>A Disability Awareness Committee presentation by:</a:t>
            </a:r>
          </a:p>
          <a:p>
            <a:pPr lvl="1" algn="l" fontAlgn="auto">
              <a:spcAft>
                <a:spcPts val="0"/>
              </a:spcAft>
              <a:buFont typeface="Arial" pitchFamily="34" charset="0"/>
              <a:buNone/>
              <a:defRPr/>
            </a:pPr>
            <a:endParaRPr lang="en-US" dirty="0">
              <a:solidFill>
                <a:schemeClr val="tx1"/>
              </a:solidFill>
            </a:endParaRPr>
          </a:p>
          <a:p>
            <a:pPr lvl="1" algn="l" fontAlgn="auto">
              <a:spcAft>
                <a:spcPts val="0"/>
              </a:spcAft>
              <a:buFont typeface="Arial" pitchFamily="34" charset="0"/>
              <a:buNone/>
              <a:defRPr/>
            </a:pPr>
            <a:r>
              <a:rPr lang="en-US" dirty="0" smtClean="0">
                <a:solidFill>
                  <a:schemeClr val="tx1"/>
                </a:solidFill>
              </a:rPr>
              <a:t>Dan </a:t>
            </a:r>
            <a:r>
              <a:rPr lang="en-US" dirty="0" err="1" smtClean="0">
                <a:solidFill>
                  <a:schemeClr val="tx1"/>
                </a:solidFill>
              </a:rPr>
              <a:t>Okenfuss</a:t>
            </a:r>
            <a:endParaRPr lang="en-US" dirty="0" smtClean="0">
              <a:solidFill>
                <a:schemeClr val="tx1"/>
              </a:solidFill>
            </a:endParaRPr>
          </a:p>
          <a:p>
            <a:pPr marL="800100" lvl="1" indent="-342900" algn="l" fontAlgn="auto">
              <a:spcAft>
                <a:spcPts val="0"/>
              </a:spcAft>
              <a:buFont typeface="Arial" panose="020B0604020202020204" pitchFamily="34" charset="0"/>
              <a:buChar char="•"/>
              <a:defRPr/>
            </a:pPr>
            <a:r>
              <a:rPr lang="en-US" dirty="0" smtClean="0">
                <a:solidFill>
                  <a:schemeClr val="tx1"/>
                </a:solidFill>
              </a:rPr>
              <a:t>Deputy Legislative Director, California Department of Insurance</a:t>
            </a:r>
          </a:p>
          <a:p>
            <a:pPr marL="800100" lvl="1" indent="-342900" algn="l" fontAlgn="auto">
              <a:spcAft>
                <a:spcPts val="0"/>
              </a:spcAft>
              <a:buFont typeface="Arial" panose="020B0604020202020204" pitchFamily="34" charset="0"/>
              <a:buChar char="•"/>
              <a:defRPr/>
            </a:pPr>
            <a:r>
              <a:rPr lang="en-US" dirty="0" smtClean="0">
                <a:solidFill>
                  <a:schemeClr val="tx1"/>
                </a:solidFill>
              </a:rPr>
              <a:t>President, Sacramento-San Joaquin Valley Chapter of Little People of America, Inc.</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a:t>
            </a:r>
            <a:r>
              <a:rPr lang="en-US" dirty="0" smtClean="0">
                <a:solidFill>
                  <a:srgbClr val="00B050"/>
                </a:solidFill>
              </a:rPr>
              <a:t>Month</a:t>
            </a:r>
            <a:endParaRPr lang="en-US" dirty="0"/>
          </a:p>
        </p:txBody>
      </p:sp>
      <p:sp>
        <p:nvSpPr>
          <p:cNvPr id="3" name="Content Placeholder 2"/>
          <p:cNvSpPr>
            <a:spLocks noGrp="1"/>
          </p:cNvSpPr>
          <p:nvPr>
            <p:ph idx="1"/>
          </p:nvPr>
        </p:nvSpPr>
        <p:spPr/>
        <p:txBody>
          <a:bodyPr/>
          <a:lstStyle/>
          <a:p>
            <a:pPr marL="0" indent="0">
              <a:buNone/>
            </a:pPr>
            <a:r>
              <a:rPr lang="en-US" dirty="0" smtClean="0"/>
              <a:t>Text of ACR 152 (2012):</a:t>
            </a:r>
          </a:p>
          <a:p>
            <a:pPr marL="0" indent="0">
              <a:buNone/>
            </a:pPr>
            <a:endParaRPr lang="en-US" i="1" dirty="0" smtClean="0"/>
          </a:p>
          <a:p>
            <a:r>
              <a:rPr lang="en-US" i="1" dirty="0" smtClean="0"/>
              <a:t>WHEREAS</a:t>
            </a:r>
            <a:r>
              <a:rPr lang="en-US" i="1" dirty="0"/>
              <a:t>, Dwarfism is considered to be a rare medical condition, with an estimated 3,500 people with dwarfism residing in the State of California, over 30,000 people in the United States, and over 650,000 in the world with a type of dwarfism; and</a:t>
            </a:r>
            <a:endParaRPr lang="en-US" i="1" dirty="0" smtClean="0"/>
          </a:p>
          <a:p>
            <a:endParaRPr lang="en-US" dirty="0"/>
          </a:p>
        </p:txBody>
      </p:sp>
    </p:spTree>
    <p:extLst>
      <p:ext uri="{BB962C8B-B14F-4D97-AF65-F5344CB8AC3E}">
        <p14:creationId xmlns:p14="http://schemas.microsoft.com/office/powerpoint/2010/main" val="318173194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a:t>
            </a:r>
            <a:r>
              <a:rPr lang="en-US" dirty="0" smtClean="0">
                <a:solidFill>
                  <a:srgbClr val="00B050"/>
                </a:solidFill>
              </a:rPr>
              <a:t>Month</a:t>
            </a:r>
            <a:endParaRPr lang="en-US" dirty="0"/>
          </a:p>
        </p:txBody>
      </p:sp>
      <p:sp>
        <p:nvSpPr>
          <p:cNvPr id="3" name="Content Placeholder 2"/>
          <p:cNvSpPr>
            <a:spLocks noGrp="1"/>
          </p:cNvSpPr>
          <p:nvPr>
            <p:ph idx="1"/>
          </p:nvPr>
        </p:nvSpPr>
        <p:spPr/>
        <p:txBody>
          <a:bodyPr/>
          <a:lstStyle/>
          <a:p>
            <a:r>
              <a:rPr lang="en-US" i="1" dirty="0" smtClean="0"/>
              <a:t>WHEREAS</a:t>
            </a:r>
            <a:r>
              <a:rPr lang="en-US" i="1" dirty="0"/>
              <a:t>, Dwarfism affects bone growth, but generally does not affect cognitive abilities. The typical height range for people with dwarfism is 2 feet 8 inches to 4 feet 5 inches; and</a:t>
            </a:r>
          </a:p>
        </p:txBody>
      </p:sp>
    </p:spTree>
    <p:extLst>
      <p:ext uri="{BB962C8B-B14F-4D97-AF65-F5344CB8AC3E}">
        <p14:creationId xmlns:p14="http://schemas.microsoft.com/office/powerpoint/2010/main" val="400163798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Month</a:t>
            </a:r>
            <a:endParaRPr lang="en-US" dirty="0"/>
          </a:p>
        </p:txBody>
      </p:sp>
      <p:sp>
        <p:nvSpPr>
          <p:cNvPr id="3" name="Content Placeholder 2"/>
          <p:cNvSpPr>
            <a:spLocks noGrp="1"/>
          </p:cNvSpPr>
          <p:nvPr>
            <p:ph idx="1"/>
          </p:nvPr>
        </p:nvSpPr>
        <p:spPr/>
        <p:txBody>
          <a:bodyPr/>
          <a:lstStyle/>
          <a:p>
            <a:r>
              <a:rPr lang="en-US" i="1" dirty="0"/>
              <a:t>WHEREAS, About eighty percent of people with dwarfism have average-height parents and siblings, and there are over </a:t>
            </a:r>
            <a:r>
              <a:rPr lang="en-US" i="1" dirty="0" smtClean="0"/>
              <a:t>300 distinct </a:t>
            </a:r>
            <a:r>
              <a:rPr lang="en-US" i="1" dirty="0"/>
              <a:t>forms of </a:t>
            </a:r>
            <a:r>
              <a:rPr lang="en-US" i="1" dirty="0" smtClean="0"/>
              <a:t>dwarfism; and </a:t>
            </a:r>
            <a:endParaRPr lang="en-US" i="1" dirty="0"/>
          </a:p>
        </p:txBody>
      </p:sp>
    </p:spTree>
    <p:extLst>
      <p:ext uri="{BB962C8B-B14F-4D97-AF65-F5344CB8AC3E}">
        <p14:creationId xmlns:p14="http://schemas.microsoft.com/office/powerpoint/2010/main" val="378277353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Month</a:t>
            </a:r>
            <a:endParaRPr lang="en-US" dirty="0"/>
          </a:p>
        </p:txBody>
      </p:sp>
      <p:sp>
        <p:nvSpPr>
          <p:cNvPr id="3" name="Content Placeholder 2"/>
          <p:cNvSpPr>
            <a:spLocks noGrp="1"/>
          </p:cNvSpPr>
          <p:nvPr>
            <p:ph idx="1"/>
          </p:nvPr>
        </p:nvSpPr>
        <p:spPr/>
        <p:txBody>
          <a:bodyPr/>
          <a:lstStyle/>
          <a:p>
            <a:r>
              <a:rPr lang="en-US" i="1" dirty="0"/>
              <a:t>WHEREAS, Dwarfism is a recognized condition under the federal Americans with Disabilities Act; </a:t>
            </a:r>
            <a:r>
              <a:rPr lang="en-US" i="1" dirty="0" smtClean="0"/>
              <a:t>and</a:t>
            </a:r>
            <a:endParaRPr lang="en-US" i="1" dirty="0"/>
          </a:p>
        </p:txBody>
      </p:sp>
    </p:spTree>
    <p:extLst>
      <p:ext uri="{BB962C8B-B14F-4D97-AF65-F5344CB8AC3E}">
        <p14:creationId xmlns:p14="http://schemas.microsoft.com/office/powerpoint/2010/main" val="53677970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Month</a:t>
            </a:r>
            <a:endParaRPr lang="en-US" dirty="0"/>
          </a:p>
        </p:txBody>
      </p:sp>
      <p:sp>
        <p:nvSpPr>
          <p:cNvPr id="3" name="Content Placeholder 2"/>
          <p:cNvSpPr>
            <a:spLocks noGrp="1"/>
          </p:cNvSpPr>
          <p:nvPr>
            <p:ph idx="1"/>
          </p:nvPr>
        </p:nvSpPr>
        <p:spPr/>
        <p:txBody>
          <a:bodyPr/>
          <a:lstStyle/>
          <a:p>
            <a:r>
              <a:rPr lang="en-US" i="1" dirty="0"/>
              <a:t>WHEREAS, The medical prognosis for people with dwarfism varies from condition to condition, and with the severity of that condition in each individual. </a:t>
            </a:r>
            <a:r>
              <a:rPr lang="en-US" i="1" dirty="0" smtClean="0"/>
              <a:t>However</a:t>
            </a:r>
            <a:r>
              <a:rPr lang="en-US" i="1" dirty="0"/>
              <a:t>, the majority of people with dwarfism enjoy normal intelligence, normal life spans, and reasonably good health. Many will require surgeries or other medical interventions to address complications and maximize mobility; and</a:t>
            </a:r>
          </a:p>
        </p:txBody>
      </p:sp>
    </p:spTree>
    <p:extLst>
      <p:ext uri="{BB962C8B-B14F-4D97-AF65-F5344CB8AC3E}">
        <p14:creationId xmlns:p14="http://schemas.microsoft.com/office/powerpoint/2010/main" val="256237428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Month</a:t>
            </a:r>
            <a:endParaRPr lang="en-US" dirty="0"/>
          </a:p>
        </p:txBody>
      </p:sp>
      <p:sp>
        <p:nvSpPr>
          <p:cNvPr id="3" name="Content Placeholder 2"/>
          <p:cNvSpPr>
            <a:spLocks noGrp="1"/>
          </p:cNvSpPr>
          <p:nvPr>
            <p:ph idx="1"/>
          </p:nvPr>
        </p:nvSpPr>
        <p:spPr/>
        <p:txBody>
          <a:bodyPr/>
          <a:lstStyle/>
          <a:p>
            <a:r>
              <a:rPr lang="en-US" i="1" dirty="0"/>
              <a:t>WHEREAS, People with dwarfism can turn to support organizations such as the Little People of America (LPA) for guidance on parenting, adoption, education, medical consultation, physical fitness, peer support, community outreach, and advocacy; </a:t>
            </a:r>
            <a:r>
              <a:rPr lang="en-US" i="1" dirty="0" smtClean="0"/>
              <a:t>and</a:t>
            </a:r>
          </a:p>
          <a:p>
            <a:endParaRPr lang="en-US" i="1" dirty="0"/>
          </a:p>
          <a:p>
            <a:r>
              <a:rPr lang="en-US" i="1" dirty="0"/>
              <a:t>WHEREAS, LPA is the nation’s oldest and largest support organization for people with dwarfism and is headquartered in Orange County, California; </a:t>
            </a:r>
            <a:r>
              <a:rPr lang="en-US" i="1" dirty="0" smtClean="0"/>
              <a:t>and</a:t>
            </a:r>
            <a:endParaRPr lang="en-US" i="1" dirty="0"/>
          </a:p>
        </p:txBody>
      </p:sp>
    </p:spTree>
    <p:extLst>
      <p:ext uri="{BB962C8B-B14F-4D97-AF65-F5344CB8AC3E}">
        <p14:creationId xmlns:p14="http://schemas.microsoft.com/office/powerpoint/2010/main" val="322736224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Month</a:t>
            </a:r>
            <a:endParaRPr lang="en-US" dirty="0"/>
          </a:p>
        </p:txBody>
      </p:sp>
      <p:sp>
        <p:nvSpPr>
          <p:cNvPr id="3" name="Content Placeholder 2"/>
          <p:cNvSpPr>
            <a:spLocks noGrp="1"/>
          </p:cNvSpPr>
          <p:nvPr>
            <p:ph idx="1"/>
          </p:nvPr>
        </p:nvSpPr>
        <p:spPr/>
        <p:txBody>
          <a:bodyPr/>
          <a:lstStyle/>
          <a:p>
            <a:r>
              <a:rPr lang="en-US" i="1" dirty="0"/>
              <a:t>WHEREAS, LPA is dedicated to improving the quality of life for people with dwarfism, while celebrating with great pride their contributions to social diversity; </a:t>
            </a:r>
            <a:r>
              <a:rPr lang="en-US" i="1" dirty="0" smtClean="0"/>
              <a:t>and</a:t>
            </a:r>
          </a:p>
          <a:p>
            <a:endParaRPr lang="en-US" i="1" dirty="0"/>
          </a:p>
          <a:p>
            <a:r>
              <a:rPr lang="en-US" i="1" dirty="0"/>
              <a:t>WHEREAS, People with dwarfism contribute to the strength of California’s economy by being productive members of the workforce, representing numerous careers and professions; </a:t>
            </a:r>
          </a:p>
        </p:txBody>
      </p:sp>
    </p:spTree>
    <p:extLst>
      <p:ext uri="{BB962C8B-B14F-4D97-AF65-F5344CB8AC3E}">
        <p14:creationId xmlns:p14="http://schemas.microsoft.com/office/powerpoint/2010/main" val="32764150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Month</a:t>
            </a:r>
            <a:endParaRPr lang="en-US" dirty="0"/>
          </a:p>
        </p:txBody>
      </p:sp>
      <p:sp>
        <p:nvSpPr>
          <p:cNvPr id="3" name="Content Placeholder 2"/>
          <p:cNvSpPr>
            <a:spLocks noGrp="1"/>
          </p:cNvSpPr>
          <p:nvPr>
            <p:ph idx="1"/>
          </p:nvPr>
        </p:nvSpPr>
        <p:spPr/>
        <p:txBody>
          <a:bodyPr/>
          <a:lstStyle/>
          <a:p>
            <a:r>
              <a:rPr lang="en-US" i="1" dirty="0" smtClean="0"/>
              <a:t>Now</a:t>
            </a:r>
            <a:r>
              <a:rPr lang="en-US" i="1" dirty="0"/>
              <a:t>, therefore, be </a:t>
            </a:r>
            <a:r>
              <a:rPr lang="en-US" i="1" dirty="0" smtClean="0"/>
              <a:t>it resolved </a:t>
            </a:r>
            <a:r>
              <a:rPr lang="en-US" i="1" dirty="0"/>
              <a:t>by the Assembly of the State of California, the Senate thereof concurring, That the Legislature hereby declares the month of October </a:t>
            </a:r>
            <a:r>
              <a:rPr lang="en-US" i="1" dirty="0" smtClean="0"/>
              <a:t>as “Dwarfism </a:t>
            </a:r>
            <a:r>
              <a:rPr lang="en-US" i="1" dirty="0"/>
              <a:t>Awareness Month</a:t>
            </a:r>
            <a:r>
              <a:rPr lang="en-US" i="1" dirty="0" smtClean="0"/>
              <a:t>,” </a:t>
            </a:r>
            <a:r>
              <a:rPr lang="en-US" i="1" dirty="0"/>
              <a:t>in order to raise public awareness about people with dwarfism and their contributions to the State of </a:t>
            </a:r>
            <a:r>
              <a:rPr lang="en-US" i="1" dirty="0" smtClean="0"/>
              <a:t>California.</a:t>
            </a:r>
            <a:endParaRPr lang="en-US" i="1" dirty="0"/>
          </a:p>
        </p:txBody>
      </p:sp>
    </p:spTree>
    <p:extLst>
      <p:ext uri="{BB962C8B-B14F-4D97-AF65-F5344CB8AC3E}">
        <p14:creationId xmlns:p14="http://schemas.microsoft.com/office/powerpoint/2010/main" val="3735124383"/>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Month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7360" y="1600200"/>
            <a:ext cx="3129280" cy="4876800"/>
          </a:xfrm>
        </p:spPr>
      </p:pic>
    </p:spTree>
    <p:extLst>
      <p:ext uri="{BB962C8B-B14F-4D97-AF65-F5344CB8AC3E}">
        <p14:creationId xmlns:p14="http://schemas.microsoft.com/office/powerpoint/2010/main" val="2478854354"/>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Month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2934" y="1600200"/>
            <a:ext cx="7338131" cy="4876800"/>
          </a:xfrm>
        </p:spPr>
      </p:pic>
    </p:spTree>
    <p:extLst>
      <p:ext uri="{BB962C8B-B14F-4D97-AF65-F5344CB8AC3E}">
        <p14:creationId xmlns:p14="http://schemas.microsoft.com/office/powerpoint/2010/main" val="382422959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Dwarfism explained…</a:t>
            </a:r>
            <a:endParaRPr lang="en-US" dirty="0"/>
          </a:p>
        </p:txBody>
      </p:sp>
      <p:sp>
        <p:nvSpPr>
          <p:cNvPr id="3" name="Content Placeholder 2"/>
          <p:cNvSpPr>
            <a:spLocks noGrp="1"/>
          </p:cNvSpPr>
          <p:nvPr>
            <p:ph idx="1"/>
          </p:nvPr>
        </p:nvSpPr>
        <p:spPr/>
        <p:txBody>
          <a:bodyPr/>
          <a:lstStyle/>
          <a:p>
            <a:pPr marL="0" indent="0">
              <a:buNone/>
            </a:pPr>
            <a:r>
              <a:rPr lang="en-US" b="1" dirty="0"/>
              <a:t>Q: What is the definition of dwarfism?</a:t>
            </a:r>
            <a:br>
              <a:rPr lang="en-US" b="1" dirty="0"/>
            </a:br>
            <a:r>
              <a:rPr lang="en-US" dirty="0"/>
              <a:t/>
            </a:r>
            <a:br>
              <a:rPr lang="en-US" dirty="0"/>
            </a:br>
            <a:r>
              <a:rPr lang="en-US" b="1" dirty="0"/>
              <a:t>A:</a:t>
            </a:r>
            <a:r>
              <a:rPr lang="en-US" dirty="0"/>
              <a:t> Little People of America (LPA) defines dwarfism as a medical or genetic condition that usually results in an adult height of 4'10" or shorter, among both men and women, although in some cases a person with a dwarfing condition may be slightly taller than that</a:t>
            </a:r>
            <a:r>
              <a:rPr lang="en-US" dirty="0" smtClean="0"/>
              <a:t>. The </a:t>
            </a:r>
            <a:r>
              <a:rPr lang="en-US" dirty="0"/>
              <a:t>average height of an adult with dwarfism is 4’0, but typical heights range from 2’8 to 4’8.</a:t>
            </a:r>
          </a:p>
        </p:txBody>
      </p:sp>
    </p:spTree>
    <p:extLst>
      <p:ext uri="{BB962C8B-B14F-4D97-AF65-F5344CB8AC3E}">
        <p14:creationId xmlns:p14="http://schemas.microsoft.com/office/powerpoint/2010/main" val="110041595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Month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2934" y="1600200"/>
            <a:ext cx="7338131" cy="4876800"/>
          </a:xfrm>
        </p:spPr>
      </p:pic>
    </p:spTree>
    <p:extLst>
      <p:ext uri="{BB962C8B-B14F-4D97-AF65-F5344CB8AC3E}">
        <p14:creationId xmlns:p14="http://schemas.microsoft.com/office/powerpoint/2010/main" val="1827372842"/>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Month</a:t>
            </a:r>
            <a:endParaRPr lang="en-US" dirty="0"/>
          </a:p>
        </p:txBody>
      </p:sp>
      <p:sp>
        <p:nvSpPr>
          <p:cNvPr id="3" name="Content Placeholder 2"/>
          <p:cNvSpPr>
            <a:spLocks noGrp="1"/>
          </p:cNvSpPr>
          <p:nvPr>
            <p:ph idx="1"/>
          </p:nvPr>
        </p:nvSpPr>
        <p:spPr/>
        <p:txBody>
          <a:bodyPr/>
          <a:lstStyle/>
          <a:p>
            <a:r>
              <a:rPr lang="en-US" dirty="0" smtClean="0"/>
              <a:t>With passage of ACR 152, California joined 18 other states and territories that have declared October as National Dwarfism Awareness Month.</a:t>
            </a:r>
          </a:p>
        </p:txBody>
      </p:sp>
    </p:spTree>
    <p:extLst>
      <p:ext uri="{BB962C8B-B14F-4D97-AF65-F5344CB8AC3E}">
        <p14:creationId xmlns:p14="http://schemas.microsoft.com/office/powerpoint/2010/main" val="3923922170"/>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Month</a:t>
            </a:r>
            <a:endParaRPr lang="en-US" dirty="0"/>
          </a:p>
        </p:txBody>
      </p:sp>
      <p:sp>
        <p:nvSpPr>
          <p:cNvPr id="3" name="Content Placeholder 2"/>
          <p:cNvSpPr>
            <a:spLocks noGrp="1"/>
          </p:cNvSpPr>
          <p:nvPr>
            <p:ph idx="1"/>
          </p:nvPr>
        </p:nvSpPr>
        <p:spPr/>
        <p:txBody>
          <a:bodyPr numCol="2"/>
          <a:lstStyle/>
          <a:p>
            <a:r>
              <a:rPr lang="en-US" dirty="0" smtClean="0"/>
              <a:t>Arizona</a:t>
            </a:r>
          </a:p>
          <a:p>
            <a:r>
              <a:rPr lang="en-US" dirty="0" smtClean="0"/>
              <a:t>California </a:t>
            </a:r>
            <a:endParaRPr lang="en-US" dirty="0"/>
          </a:p>
          <a:p>
            <a:r>
              <a:rPr lang="en-US" dirty="0"/>
              <a:t>Delaware</a:t>
            </a:r>
          </a:p>
          <a:p>
            <a:r>
              <a:rPr lang="en-US" dirty="0"/>
              <a:t>Illinois</a:t>
            </a:r>
          </a:p>
          <a:p>
            <a:r>
              <a:rPr lang="en-US" dirty="0"/>
              <a:t>Indiana</a:t>
            </a:r>
          </a:p>
          <a:p>
            <a:r>
              <a:rPr lang="en-US" dirty="0" smtClean="0"/>
              <a:t>Kansas</a:t>
            </a:r>
          </a:p>
          <a:p>
            <a:r>
              <a:rPr lang="en-US" dirty="0" smtClean="0"/>
              <a:t>Maine</a:t>
            </a:r>
          </a:p>
          <a:p>
            <a:r>
              <a:rPr lang="en-US" dirty="0" smtClean="0"/>
              <a:t>Maryland</a:t>
            </a:r>
            <a:endParaRPr lang="en-US" dirty="0"/>
          </a:p>
          <a:p>
            <a:r>
              <a:rPr lang="en-US" dirty="0"/>
              <a:t>Massachusetts</a:t>
            </a:r>
          </a:p>
          <a:p>
            <a:r>
              <a:rPr lang="en-US" dirty="0"/>
              <a:t>Mississippi</a:t>
            </a:r>
          </a:p>
          <a:p>
            <a:r>
              <a:rPr lang="en-US" dirty="0"/>
              <a:t>Missouri</a:t>
            </a:r>
          </a:p>
          <a:p>
            <a:r>
              <a:rPr lang="en-US" dirty="0"/>
              <a:t>New </a:t>
            </a:r>
            <a:r>
              <a:rPr lang="en-US" dirty="0" smtClean="0"/>
              <a:t>Hampshire</a:t>
            </a:r>
          </a:p>
          <a:p>
            <a:r>
              <a:rPr lang="en-US" dirty="0" smtClean="0"/>
              <a:t>New </a:t>
            </a:r>
            <a:r>
              <a:rPr lang="en-US" dirty="0"/>
              <a:t>Jersey</a:t>
            </a:r>
          </a:p>
          <a:p>
            <a:r>
              <a:rPr lang="en-US" dirty="0"/>
              <a:t>New Mexico </a:t>
            </a:r>
          </a:p>
          <a:p>
            <a:r>
              <a:rPr lang="en-US" dirty="0"/>
              <a:t>New York</a:t>
            </a:r>
          </a:p>
          <a:p>
            <a:r>
              <a:rPr lang="en-US" dirty="0"/>
              <a:t>Oklahoma</a:t>
            </a:r>
          </a:p>
          <a:p>
            <a:r>
              <a:rPr lang="en-US" dirty="0"/>
              <a:t>Puerto </a:t>
            </a:r>
            <a:r>
              <a:rPr lang="en-US" dirty="0" smtClean="0"/>
              <a:t>Rico</a:t>
            </a:r>
          </a:p>
          <a:p>
            <a:r>
              <a:rPr lang="en-US" dirty="0" smtClean="0"/>
              <a:t>Rhode Island</a:t>
            </a:r>
          </a:p>
          <a:p>
            <a:r>
              <a:rPr lang="en-US" dirty="0" smtClean="0"/>
              <a:t>South Carolina</a:t>
            </a:r>
            <a:endParaRPr lang="en-US" dirty="0"/>
          </a:p>
          <a:p>
            <a:pPr marL="0" indent="0">
              <a:buNone/>
            </a:pPr>
            <a:endParaRPr lang="en-US" dirty="0"/>
          </a:p>
          <a:p>
            <a:endParaRPr lang="en-US" dirty="0"/>
          </a:p>
        </p:txBody>
      </p:sp>
    </p:spTree>
    <p:extLst>
      <p:ext uri="{BB962C8B-B14F-4D97-AF65-F5344CB8AC3E}">
        <p14:creationId xmlns:p14="http://schemas.microsoft.com/office/powerpoint/2010/main" val="5425300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Awareness Month</a:t>
            </a:r>
            <a:endParaRPr lang="en-US" dirty="0"/>
          </a:p>
        </p:txBody>
      </p:sp>
      <p:sp>
        <p:nvSpPr>
          <p:cNvPr id="3" name="Content Placeholder 2"/>
          <p:cNvSpPr>
            <a:spLocks noGrp="1"/>
          </p:cNvSpPr>
          <p:nvPr>
            <p:ph idx="1"/>
          </p:nvPr>
        </p:nvSpPr>
        <p:spPr/>
        <p:txBody>
          <a:bodyPr/>
          <a:lstStyle/>
          <a:p>
            <a:pPr marL="0" indent="0">
              <a:buNone/>
            </a:pPr>
            <a:r>
              <a:rPr lang="en-US" dirty="0" smtClean="0"/>
              <a:t>“People with dwarfism are no different than any other person. Our membership includes children, college students, business professionals, doctors, engineers, mechanics, artists and teachers.  We can do anything an average-height person can do. In declaring Dwarfism Awareness Month, LPA hopes to raise positive awareness around dwarfism, address common misconceptions, and increase opportunities for people with dwarfism around the country.”  </a:t>
            </a:r>
          </a:p>
          <a:p>
            <a:pPr marL="0" indent="0">
              <a:buNone/>
            </a:pPr>
            <a:r>
              <a:rPr lang="en-US" dirty="0" smtClean="0"/>
              <a:t>- Gary Arnold, LPA President</a:t>
            </a:r>
          </a:p>
          <a:p>
            <a:endParaRPr lang="en-US" dirty="0"/>
          </a:p>
        </p:txBody>
      </p:sp>
    </p:spTree>
    <p:extLst>
      <p:ext uri="{BB962C8B-B14F-4D97-AF65-F5344CB8AC3E}">
        <p14:creationId xmlns:p14="http://schemas.microsoft.com/office/powerpoint/2010/main" val="828475237"/>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fontAlgn="auto">
              <a:spcAft>
                <a:spcPts val="0"/>
              </a:spcAft>
              <a:defRPr/>
            </a:pPr>
            <a:r>
              <a:rPr lang="en-US" sz="4800" cap="none" dirty="0" smtClean="0">
                <a:solidFill>
                  <a:srgbClr val="00B050"/>
                </a:solidFill>
              </a:rPr>
              <a:t>Dwarfism Awareness Month</a:t>
            </a:r>
          </a:p>
        </p:txBody>
      </p:sp>
      <p:sp>
        <p:nvSpPr>
          <p:cNvPr id="3" name="Subtitle 2"/>
          <p:cNvSpPr>
            <a:spLocks noGrp="1"/>
          </p:cNvSpPr>
          <p:nvPr>
            <p:ph type="subTitle" idx="1"/>
          </p:nvPr>
        </p:nvSpPr>
        <p:spPr/>
        <p:txBody>
          <a:bodyPr rtlCol="0">
            <a:normAutofit fontScale="70000" lnSpcReduction="20000"/>
          </a:bodyPr>
          <a:lstStyle/>
          <a:p>
            <a:pPr fontAlgn="auto">
              <a:spcAft>
                <a:spcPts val="0"/>
              </a:spcAft>
              <a:buFont typeface="Arial" pitchFamily="34" charset="0"/>
              <a:buNone/>
              <a:defRPr/>
            </a:pPr>
            <a:endParaRPr lang="en-US" dirty="0" smtClean="0"/>
          </a:p>
          <a:p>
            <a:pPr lvl="1" algn="l" fontAlgn="auto">
              <a:spcAft>
                <a:spcPts val="0"/>
              </a:spcAft>
              <a:buFont typeface="Arial" pitchFamily="34" charset="0"/>
              <a:buNone/>
              <a:defRPr/>
            </a:pPr>
            <a:r>
              <a:rPr lang="en-US" dirty="0" smtClean="0">
                <a:solidFill>
                  <a:schemeClr val="tx1"/>
                </a:solidFill>
              </a:rPr>
              <a:t>A Disability Awareness Committee presentation by:</a:t>
            </a:r>
          </a:p>
          <a:p>
            <a:pPr lvl="1" algn="l" fontAlgn="auto">
              <a:spcAft>
                <a:spcPts val="0"/>
              </a:spcAft>
              <a:buFont typeface="Arial" pitchFamily="34" charset="0"/>
              <a:buNone/>
              <a:defRPr/>
            </a:pPr>
            <a:endParaRPr lang="en-US" dirty="0">
              <a:solidFill>
                <a:schemeClr val="tx1"/>
              </a:solidFill>
            </a:endParaRPr>
          </a:p>
          <a:p>
            <a:pPr lvl="1" algn="l" fontAlgn="auto">
              <a:spcAft>
                <a:spcPts val="0"/>
              </a:spcAft>
              <a:buFont typeface="Arial" pitchFamily="34" charset="0"/>
              <a:buNone/>
              <a:defRPr/>
            </a:pPr>
            <a:r>
              <a:rPr lang="en-US" dirty="0" smtClean="0">
                <a:solidFill>
                  <a:schemeClr val="tx1"/>
                </a:solidFill>
              </a:rPr>
              <a:t>Dan </a:t>
            </a:r>
            <a:r>
              <a:rPr lang="en-US" dirty="0" err="1" smtClean="0">
                <a:solidFill>
                  <a:schemeClr val="tx1"/>
                </a:solidFill>
              </a:rPr>
              <a:t>Okenfuss</a:t>
            </a:r>
            <a:endParaRPr lang="en-US" dirty="0" smtClean="0">
              <a:solidFill>
                <a:schemeClr val="tx1"/>
              </a:solidFill>
            </a:endParaRPr>
          </a:p>
          <a:p>
            <a:pPr marL="800100" lvl="1" indent="-342900" algn="l" fontAlgn="auto">
              <a:spcAft>
                <a:spcPts val="0"/>
              </a:spcAft>
              <a:buFont typeface="Arial" panose="020B0604020202020204" pitchFamily="34" charset="0"/>
              <a:buChar char="•"/>
              <a:defRPr/>
            </a:pPr>
            <a:r>
              <a:rPr lang="en-US" dirty="0" smtClean="0">
                <a:solidFill>
                  <a:schemeClr val="tx1"/>
                </a:solidFill>
              </a:rPr>
              <a:t>Deputy Legislative Director, California Department of Insurance</a:t>
            </a:r>
          </a:p>
          <a:p>
            <a:pPr marL="800100" lvl="1" indent="-342900" algn="l" fontAlgn="auto">
              <a:spcAft>
                <a:spcPts val="0"/>
              </a:spcAft>
              <a:buFont typeface="Arial" panose="020B0604020202020204" pitchFamily="34" charset="0"/>
              <a:buChar char="•"/>
              <a:defRPr/>
            </a:pPr>
            <a:r>
              <a:rPr lang="en-US" dirty="0" smtClean="0">
                <a:solidFill>
                  <a:schemeClr val="tx1"/>
                </a:solidFill>
              </a:rPr>
              <a:t>President, Sacramento-San Joaquin Valley Chapter of Little People of America, Inc.</a:t>
            </a:r>
          </a:p>
        </p:txBody>
      </p:sp>
    </p:spTree>
    <p:extLst>
      <p:ext uri="{BB962C8B-B14F-4D97-AF65-F5344CB8AC3E}">
        <p14:creationId xmlns:p14="http://schemas.microsoft.com/office/powerpoint/2010/main" val="114060492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explained…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4075" y="1766887"/>
            <a:ext cx="4895850" cy="4543425"/>
          </a:xfrm>
        </p:spPr>
      </p:pic>
    </p:spTree>
    <p:extLst>
      <p:ext uri="{BB962C8B-B14F-4D97-AF65-F5344CB8AC3E}">
        <p14:creationId xmlns:p14="http://schemas.microsoft.com/office/powerpoint/2010/main" val="70087906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a:t>
            </a:r>
            <a:r>
              <a:rPr lang="en-US" dirty="0" smtClean="0">
                <a:solidFill>
                  <a:srgbClr val="00B050"/>
                </a:solidFill>
              </a:rPr>
              <a:t>explained…</a:t>
            </a:r>
            <a:endParaRPr lang="en-US" dirty="0"/>
          </a:p>
        </p:txBody>
      </p:sp>
      <p:sp>
        <p:nvSpPr>
          <p:cNvPr id="3" name="Content Placeholder 2"/>
          <p:cNvSpPr>
            <a:spLocks noGrp="1"/>
          </p:cNvSpPr>
          <p:nvPr>
            <p:ph idx="1"/>
          </p:nvPr>
        </p:nvSpPr>
        <p:spPr/>
        <p:txBody>
          <a:bodyPr/>
          <a:lstStyle/>
          <a:p>
            <a:pPr marL="0" indent="0">
              <a:buNone/>
            </a:pPr>
            <a:r>
              <a:rPr lang="en-US" b="1" dirty="0"/>
              <a:t>Q. What are the most common types of dwarfism?</a:t>
            </a:r>
            <a:r>
              <a:rPr lang="en-US" dirty="0"/>
              <a:t/>
            </a:r>
            <a:br>
              <a:rPr lang="en-US" dirty="0"/>
            </a:br>
            <a:r>
              <a:rPr lang="en-US" dirty="0"/>
              <a:t/>
            </a:r>
            <a:br>
              <a:rPr lang="en-US" dirty="0"/>
            </a:br>
            <a:r>
              <a:rPr lang="en-US" b="1" dirty="0"/>
              <a:t>A:</a:t>
            </a:r>
            <a:r>
              <a:rPr lang="en-US" dirty="0"/>
              <a:t> The most frequently diagnosed cause of short stature is </a:t>
            </a:r>
            <a:r>
              <a:rPr lang="en-US" dirty="0" err="1"/>
              <a:t>achondroplasia</a:t>
            </a:r>
            <a:r>
              <a:rPr lang="en-US" dirty="0"/>
              <a:t>, a genetic condition that results in disproportionately short arms and legs. </a:t>
            </a:r>
            <a:endParaRPr lang="en-US" dirty="0" smtClean="0"/>
          </a:p>
          <a:p>
            <a:pPr marL="0" indent="0">
              <a:buNone/>
            </a:pPr>
            <a:endParaRPr lang="en-US" dirty="0"/>
          </a:p>
          <a:p>
            <a:pPr marL="0" indent="0">
              <a:buNone/>
            </a:pPr>
            <a:r>
              <a:rPr lang="en-US" dirty="0" smtClean="0"/>
              <a:t>This condition affects </a:t>
            </a:r>
            <a:r>
              <a:rPr lang="en-US" dirty="0" err="1" smtClean="0"/>
              <a:t>approxiamately</a:t>
            </a:r>
            <a:r>
              <a:rPr lang="en-US" dirty="0" smtClean="0"/>
              <a:t> one </a:t>
            </a:r>
            <a:r>
              <a:rPr lang="en-US" dirty="0"/>
              <a:t>per 26,000 to 40,000 </a:t>
            </a:r>
            <a:r>
              <a:rPr lang="en-US" dirty="0" smtClean="0"/>
              <a:t>births.</a:t>
            </a:r>
            <a:r>
              <a:rPr lang="en-US" dirty="0"/>
              <a:t/>
            </a:r>
            <a:br>
              <a:rPr lang="en-US" dirty="0"/>
            </a:br>
            <a:endParaRPr lang="en-US" dirty="0" smtClean="0"/>
          </a:p>
        </p:txBody>
      </p:sp>
    </p:spTree>
    <p:extLst>
      <p:ext uri="{BB962C8B-B14F-4D97-AF65-F5344CB8AC3E}">
        <p14:creationId xmlns:p14="http://schemas.microsoft.com/office/powerpoint/2010/main" val="15663832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explained…</a:t>
            </a:r>
            <a:endParaRPr lang="en-US" dirty="0"/>
          </a:p>
        </p:txBody>
      </p:sp>
      <p:sp>
        <p:nvSpPr>
          <p:cNvPr id="3" name="Content Placeholder 2"/>
          <p:cNvSpPr>
            <a:spLocks noGrp="1"/>
          </p:cNvSpPr>
          <p:nvPr>
            <p:ph idx="1"/>
          </p:nvPr>
        </p:nvSpPr>
        <p:spPr/>
        <p:txBody>
          <a:bodyPr/>
          <a:lstStyle/>
          <a:p>
            <a:pPr marL="0" indent="0">
              <a:buNone/>
            </a:pPr>
            <a:r>
              <a:rPr lang="en-US" b="1" dirty="0"/>
              <a:t>Q:</a:t>
            </a:r>
            <a:r>
              <a:rPr lang="en-US" dirty="0"/>
              <a:t> </a:t>
            </a:r>
            <a:r>
              <a:rPr lang="en-US" b="1" dirty="0"/>
              <a:t>What is a </a:t>
            </a:r>
            <a:r>
              <a:rPr lang="en-US" b="1" dirty="0" smtClean="0"/>
              <a:t>“midget”?</a:t>
            </a:r>
            <a:r>
              <a:rPr lang="en-US" b="1" dirty="0"/>
              <a:t/>
            </a:r>
            <a:br>
              <a:rPr lang="en-US" b="1" dirty="0"/>
            </a:br>
            <a:r>
              <a:rPr lang="en-US" dirty="0"/>
              <a:t/>
            </a:r>
            <a:br>
              <a:rPr lang="en-US" dirty="0"/>
            </a:br>
            <a:r>
              <a:rPr lang="en-US" b="1" dirty="0"/>
              <a:t>A:</a:t>
            </a:r>
            <a:r>
              <a:rPr lang="en-US" dirty="0"/>
              <a:t> </a:t>
            </a:r>
            <a:r>
              <a:rPr lang="en-US" dirty="0" smtClean="0"/>
              <a:t>This term is </a:t>
            </a:r>
            <a:r>
              <a:rPr lang="en-US" dirty="0"/>
              <a:t>considered offensive by most people of short stature. The term dates back to </a:t>
            </a:r>
            <a:r>
              <a:rPr lang="en-US" dirty="0" smtClean="0"/>
              <a:t>late 19</a:t>
            </a:r>
            <a:r>
              <a:rPr lang="en-US" baseline="30000" dirty="0" smtClean="0"/>
              <a:t>th</a:t>
            </a:r>
            <a:r>
              <a:rPr lang="en-US" dirty="0" smtClean="0"/>
              <a:t>-early 20</a:t>
            </a:r>
            <a:r>
              <a:rPr lang="en-US" baseline="30000" dirty="0" smtClean="0"/>
              <a:t>th</a:t>
            </a:r>
            <a:r>
              <a:rPr lang="en-US" dirty="0" smtClean="0"/>
              <a:t> centuries, </a:t>
            </a:r>
            <a:r>
              <a:rPr lang="en-US" dirty="0"/>
              <a:t>the height of the "freak show" era, and was generally applied only to short-statured persons who were displayed for public amusement, which is why it is considered so unacceptable </a:t>
            </a:r>
            <a:r>
              <a:rPr lang="en-US" dirty="0" smtClean="0"/>
              <a:t>today.</a:t>
            </a:r>
            <a:endParaRPr lang="en-US" dirty="0"/>
          </a:p>
        </p:txBody>
      </p:sp>
    </p:spTree>
    <p:extLst>
      <p:ext uri="{BB962C8B-B14F-4D97-AF65-F5344CB8AC3E}">
        <p14:creationId xmlns:p14="http://schemas.microsoft.com/office/powerpoint/2010/main" val="345186581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explained…</a:t>
            </a:r>
            <a:endParaRPr lang="en-US" dirty="0"/>
          </a:p>
        </p:txBody>
      </p:sp>
      <p:sp>
        <p:nvSpPr>
          <p:cNvPr id="3" name="Content Placeholder 2"/>
          <p:cNvSpPr>
            <a:spLocks noGrp="1"/>
          </p:cNvSpPr>
          <p:nvPr>
            <p:ph idx="1"/>
          </p:nvPr>
        </p:nvSpPr>
        <p:spPr/>
        <p:txBody>
          <a:bodyPr/>
          <a:lstStyle/>
          <a:p>
            <a:pPr marL="0" indent="0">
              <a:buNone/>
            </a:pPr>
            <a:r>
              <a:rPr lang="en-US" b="1" dirty="0"/>
              <a:t>Q: </a:t>
            </a:r>
            <a:r>
              <a:rPr lang="en-US" b="1" dirty="0" smtClean="0"/>
              <a:t>So what </a:t>
            </a:r>
            <a:r>
              <a:rPr lang="en-US" b="1" dirty="0"/>
              <a:t>are </a:t>
            </a:r>
            <a:r>
              <a:rPr lang="en-US" b="1" dirty="0" smtClean="0"/>
              <a:t>better terms to call people with dwarfism?</a:t>
            </a:r>
            <a:endParaRPr lang="en-US" b="1" dirty="0"/>
          </a:p>
          <a:p>
            <a:pPr marL="0" indent="0">
              <a:buNone/>
            </a:pPr>
            <a:endParaRPr lang="en-US" dirty="0"/>
          </a:p>
        </p:txBody>
      </p:sp>
    </p:spTree>
    <p:extLst>
      <p:ext uri="{BB962C8B-B14F-4D97-AF65-F5344CB8AC3E}">
        <p14:creationId xmlns:p14="http://schemas.microsoft.com/office/powerpoint/2010/main" val="241786381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Dwarfism explained…</a:t>
            </a:r>
            <a:endParaRPr lang="en-US" dirty="0"/>
          </a:p>
        </p:txBody>
      </p:sp>
      <p:sp>
        <p:nvSpPr>
          <p:cNvPr id="3" name="Content Placeholder 2"/>
          <p:cNvSpPr>
            <a:spLocks noGrp="1"/>
          </p:cNvSpPr>
          <p:nvPr>
            <p:ph idx="1"/>
          </p:nvPr>
        </p:nvSpPr>
        <p:spPr/>
        <p:txBody>
          <a:bodyPr/>
          <a:lstStyle/>
          <a:p>
            <a:pPr marL="0" indent="0">
              <a:buNone/>
            </a:pPr>
            <a:r>
              <a:rPr lang="en-US" b="1" dirty="0" smtClean="0"/>
              <a:t>A:  By </a:t>
            </a:r>
            <a:r>
              <a:rPr lang="en-US" b="1" dirty="0"/>
              <a:t>their </a:t>
            </a:r>
            <a:r>
              <a:rPr lang="en-US" b="1" dirty="0" smtClean="0"/>
              <a:t>first names!  </a:t>
            </a:r>
            <a:r>
              <a:rPr lang="en-US" b="1" dirty="0" smtClean="0">
                <a:sym typeface="Wingdings" panose="05000000000000000000" pitchFamily="2" charset="2"/>
              </a:rPr>
              <a:t></a:t>
            </a:r>
            <a:endParaRPr lang="en-US" b="1" dirty="0"/>
          </a:p>
          <a:p>
            <a:endParaRPr lang="en-US" dirty="0" smtClean="0"/>
          </a:p>
          <a:p>
            <a:r>
              <a:rPr lang="en-US" dirty="0" smtClean="0"/>
              <a:t>Such </a:t>
            </a:r>
            <a:r>
              <a:rPr lang="en-US" dirty="0"/>
              <a:t>terms as </a:t>
            </a:r>
            <a:r>
              <a:rPr lang="en-US" dirty="0" smtClean="0"/>
              <a:t>“dwarf”, “little person”, “LP”, </a:t>
            </a:r>
            <a:r>
              <a:rPr lang="en-US" dirty="0"/>
              <a:t>and </a:t>
            </a:r>
            <a:r>
              <a:rPr lang="en-US" dirty="0" smtClean="0"/>
              <a:t>“person with dwarfism” </a:t>
            </a:r>
            <a:r>
              <a:rPr lang="en-US" dirty="0"/>
              <a:t>are all acceptable, but most people would rather be referred to by their </a:t>
            </a:r>
            <a:r>
              <a:rPr lang="en-US" u="sng" dirty="0"/>
              <a:t>name</a:t>
            </a:r>
            <a:r>
              <a:rPr lang="en-US" dirty="0"/>
              <a:t> than by a </a:t>
            </a:r>
            <a:r>
              <a:rPr lang="en-US" u="sng" dirty="0"/>
              <a:t>label</a:t>
            </a:r>
            <a:r>
              <a:rPr lang="en-US" dirty="0"/>
              <a:t>.</a:t>
            </a:r>
          </a:p>
          <a:p>
            <a:endParaRPr lang="en-US" dirty="0"/>
          </a:p>
        </p:txBody>
      </p:sp>
    </p:spTree>
    <p:extLst>
      <p:ext uri="{BB962C8B-B14F-4D97-AF65-F5344CB8AC3E}">
        <p14:creationId xmlns:p14="http://schemas.microsoft.com/office/powerpoint/2010/main" val="88593633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Dwarfism Awareness Month</a:t>
            </a:r>
            <a:endParaRPr lang="en-US" dirty="0">
              <a:solidFill>
                <a:srgbClr val="00B050"/>
              </a:solidFill>
            </a:endParaRPr>
          </a:p>
        </p:txBody>
      </p:sp>
      <p:sp>
        <p:nvSpPr>
          <p:cNvPr id="3" name="Content Placeholder 2"/>
          <p:cNvSpPr>
            <a:spLocks noGrp="1"/>
          </p:cNvSpPr>
          <p:nvPr>
            <p:ph idx="1"/>
          </p:nvPr>
        </p:nvSpPr>
        <p:spPr/>
        <p:txBody>
          <a:bodyPr/>
          <a:lstStyle/>
          <a:p>
            <a:pPr marL="0" indent="0">
              <a:buNone/>
            </a:pPr>
            <a:endParaRPr lang="en-US" dirty="0" smtClean="0">
              <a:hlinkClick r:id="rId2"/>
            </a:endParaRPr>
          </a:p>
          <a:p>
            <a:r>
              <a:rPr lang="en-US" dirty="0" smtClean="0">
                <a:hlinkClick r:id="rId3"/>
              </a:rPr>
              <a:t>LPA Dwarfism Awareness Month Video</a:t>
            </a:r>
            <a:endParaRPr lang="en-US" dirty="0" smtClean="0"/>
          </a:p>
          <a:p>
            <a:pPr marL="0" indent="0">
              <a:buNone/>
            </a:pPr>
            <a:endParaRPr lang="en-US" dirty="0"/>
          </a:p>
          <a:p>
            <a:r>
              <a:rPr lang="en-US" dirty="0">
                <a:hlinkClick r:id="rId4"/>
              </a:rPr>
              <a:t>Dwarfism Awareness Month Kickoff in NYC Times Square! </a:t>
            </a:r>
            <a:endParaRPr lang="en-US" dirty="0" smtClean="0"/>
          </a:p>
          <a:p>
            <a:endParaRPr lang="en-US" dirty="0" smtClean="0"/>
          </a:p>
          <a:p>
            <a:r>
              <a:rPr lang="en-US" dirty="0" smtClean="0">
                <a:hlinkClick r:id="rId2"/>
              </a:rPr>
              <a:t>Dwarfism Awareness Month PSA</a:t>
            </a:r>
            <a:r>
              <a:rPr lang="en-US" dirty="0"/>
              <a:t/>
            </a:r>
            <a:br>
              <a:rPr lang="en-US" dirty="0"/>
            </a:br>
            <a:endParaRPr lang="en-US" dirty="0"/>
          </a:p>
          <a:p>
            <a:endParaRPr lang="en-US" dirty="0"/>
          </a:p>
        </p:txBody>
      </p:sp>
    </p:spTree>
    <p:extLst>
      <p:ext uri="{BB962C8B-B14F-4D97-AF65-F5344CB8AC3E}">
        <p14:creationId xmlns:p14="http://schemas.microsoft.com/office/powerpoint/2010/main" val="3738238733"/>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758</TotalTime>
  <Words>1124</Words>
  <Application>Microsoft Office PowerPoint</Application>
  <PresentationFormat>On-screen Show (4:3)</PresentationFormat>
  <Paragraphs>134</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Clarity</vt:lpstr>
      <vt:lpstr>Dwarfism Awareness Month</vt:lpstr>
      <vt:lpstr>Dwarfism Awareness Month</vt:lpstr>
      <vt:lpstr>Dwarfism explained…</vt:lpstr>
      <vt:lpstr>Dwarfism explained…</vt:lpstr>
      <vt:lpstr>Dwarfism explained…</vt:lpstr>
      <vt:lpstr>Dwarfism explained…</vt:lpstr>
      <vt:lpstr>Dwarfism explained…</vt:lpstr>
      <vt:lpstr>Dwarfism explained…</vt:lpstr>
      <vt:lpstr>Dwarfism Awareness Month</vt:lpstr>
      <vt:lpstr>PowerPoint Presentation</vt:lpstr>
      <vt:lpstr>Mission of LPA</vt:lpstr>
      <vt:lpstr>Background on LPA</vt:lpstr>
      <vt:lpstr>Background on LPA</vt:lpstr>
      <vt:lpstr>Background on LPA</vt:lpstr>
      <vt:lpstr>Background on LPA</vt:lpstr>
      <vt:lpstr>Dwarfism Awareness Month</vt:lpstr>
      <vt:lpstr>Dwarfism Awareness Month</vt:lpstr>
      <vt:lpstr>Dwarfism Awareness Month</vt:lpstr>
      <vt:lpstr>Dwarfism Awareness Month</vt:lpstr>
      <vt:lpstr>Dwarfism Awareness Month</vt:lpstr>
      <vt:lpstr>Dwarfism Awareness Month</vt:lpstr>
      <vt:lpstr>Dwarfism Awareness Month</vt:lpstr>
      <vt:lpstr>Dwarfism Awareness Month</vt:lpstr>
      <vt:lpstr>Dwarfism Awareness Month</vt:lpstr>
      <vt:lpstr>Dwarfism Awareness Month</vt:lpstr>
      <vt:lpstr>Dwarfism Awareness Month</vt:lpstr>
      <vt:lpstr>Dwarfism Awareness Month</vt:lpstr>
      <vt:lpstr>Dwarfism Awareness Month</vt:lpstr>
      <vt:lpstr>Dwarfism Awareness Month</vt:lpstr>
      <vt:lpstr>Dwarfism Awareness Month</vt:lpstr>
      <vt:lpstr>Dwarfism Awareness Month</vt:lpstr>
      <vt:lpstr>Dwarfism Awareness Month</vt:lpstr>
      <vt:lpstr>Dwarfism Awareness Month</vt:lpstr>
      <vt:lpstr>Dwarfism Awareness Month</vt:lpstr>
    </vt:vector>
  </TitlesOfParts>
  <Company>Legislative Data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2013</dc:title>
  <dc:creator>Okenfuss, Dan</dc:creator>
  <cp:lastModifiedBy>Sandy</cp:lastModifiedBy>
  <cp:revision>55</cp:revision>
  <cp:lastPrinted>2014-10-02T18:56:24Z</cp:lastPrinted>
  <dcterms:created xsi:type="dcterms:W3CDTF">2013-10-07T21:01:57Z</dcterms:created>
  <dcterms:modified xsi:type="dcterms:W3CDTF">2014-10-03T21:42:08Z</dcterms:modified>
</cp:coreProperties>
</file>