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9"/>
  </p:notesMasterIdLst>
  <p:handoutMasterIdLst>
    <p:handoutMasterId r:id="rId10"/>
  </p:handoutMasterIdLst>
  <p:sldIdLst>
    <p:sldId id="256" r:id="rId2"/>
    <p:sldId id="290" r:id="rId3"/>
    <p:sldId id="280" r:id="rId4"/>
    <p:sldId id="281" r:id="rId5"/>
    <p:sldId id="287" r:id="rId6"/>
    <p:sldId id="286" r:id="rId7"/>
    <p:sldId id="285" r:id="rId8"/>
  </p:sldIdLst>
  <p:sldSz cx="9144000" cy="6858000" type="screen4x3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86288"/>
    <a:srgbClr val="FFCC00"/>
    <a:srgbClr val="CC6600"/>
    <a:srgbClr val="996633"/>
    <a:srgbClr val="993300"/>
    <a:srgbClr val="FFCC99"/>
    <a:srgbClr val="CC9900"/>
    <a:srgbClr val="FFCC66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 autoAdjust="0"/>
    <p:restoredTop sz="90699" autoAdjust="0"/>
  </p:normalViewPr>
  <p:slideViewPr>
    <p:cSldViewPr>
      <p:cViewPr varScale="1">
        <p:scale>
          <a:sx n="84" d="100"/>
          <a:sy n="84" d="100"/>
        </p:scale>
        <p:origin x="108" y="4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FC21F7D-8886-4457-A4F3-FE709F6671F3}" type="datetimeFigureOut">
              <a:rPr lang="en-US"/>
              <a:pPr>
                <a:defRPr/>
              </a:pPr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8F0DCF-0A03-41FD-8B46-5CDBA11D44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386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C6E444E8-5DD0-4784-B3D8-ED9001FD73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794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2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69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3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40739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4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00721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5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898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6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9536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fld id="{7B339D8C-D283-4EC0-A9DC-DB12BB875633}" type="slidenum">
              <a:rPr kumimoji="0" lang="en-US" altLang="en-US" smtClean="0">
                <a:latin typeface="Times New Roman" pitchFamily="18" charset="0"/>
              </a:rPr>
              <a:pPr>
                <a:spcBef>
                  <a:spcPct val="0"/>
                </a:spcBef>
              </a:pPr>
              <a:t>7</a:t>
            </a:fld>
            <a:endParaRPr kumimoji="0" lang="en-US" altLang="en-US">
              <a:latin typeface="Times New Roman" pitchFamily="18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495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B526AD-A8EF-4527-A486-BEE4EE0FAB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9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1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6459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801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1557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560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71BE05-E2A5-409D-9DED-8D8050C1C7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836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61BA54-628D-45B0-B707-09A61B3C5D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06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3CE05E-6213-414B-BA0D-3C58A99AA23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685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7AF942-1F4F-4B03-AA6B-4F6FF864A3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9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37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204EB2-B890-4089-9F41-41ECF97B80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139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B7FAFB-A957-43F0-9B17-11F8FF7DBE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187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F99E10-4B38-4609-87D1-EB0C118424B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2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98418-077D-4958-ADAE-C7E3093F994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2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B8FA4-6151-4B67-B778-7CE77AB718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0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33E00B86-CFC5-4C37-A32F-A37BF3588C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96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youtu.be/bXpq-sf0Drk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hyperlink" Target="http://www.lpaonline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0CA311-A69D-1A4C-B5CA-32F0E4506810}"/>
              </a:ext>
            </a:extLst>
          </p:cNvPr>
          <p:cNvSpPr txBox="1"/>
          <p:nvPr/>
        </p:nvSpPr>
        <p:spPr>
          <a:xfrm>
            <a:off x="766762" y="1748076"/>
            <a:ext cx="601093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386288"/>
                </a:solidFill>
                <a:latin typeface="+mj-lt"/>
              </a:rPr>
              <a:t>Dwarfism </a:t>
            </a:r>
          </a:p>
          <a:p>
            <a:pPr algn="ctr"/>
            <a:r>
              <a:rPr lang="en-US" sz="4400" b="1" dirty="0">
                <a:solidFill>
                  <a:srgbClr val="386288"/>
                </a:solidFill>
                <a:latin typeface="+mj-lt"/>
              </a:rPr>
              <a:t>Awareness Month </a:t>
            </a:r>
          </a:p>
          <a:p>
            <a:pPr algn="ctr"/>
            <a:r>
              <a:rPr lang="en-US" i="1" dirty="0">
                <a:solidFill>
                  <a:srgbClr val="386288"/>
                </a:solidFill>
                <a:latin typeface="+mj-lt"/>
              </a:rPr>
              <a:t>with</a:t>
            </a:r>
          </a:p>
        </p:txBody>
      </p:sp>
      <p:pic>
        <p:nvPicPr>
          <p:cNvPr id="6" name="Picture 5" descr="A picture containing text, font, logo, graphics&#10;&#10;Description automatically generated">
            <a:extLst>
              <a:ext uri="{FF2B5EF4-FFF2-40B4-BE49-F238E27FC236}">
                <a16:creationId xmlns:a16="http://schemas.microsoft.com/office/drawing/2014/main" id="{A760B454-F26A-DEFB-3F0B-85F03EDBCF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1028" y="3733800"/>
            <a:ext cx="3962400" cy="2405359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pic>
        <p:nvPicPr>
          <p:cNvPr id="3" name="Picture 2" descr="A picture containing food, drawing, light&#10;&#10;Description automatically generated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8808"/>
            <a:ext cx="2819400" cy="72442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5F6266-CA96-C147-A41A-ACB089DF1228}"/>
              </a:ext>
            </a:extLst>
          </p:cNvPr>
          <p:cNvSpPr txBox="1"/>
          <p:nvPr/>
        </p:nvSpPr>
        <p:spPr>
          <a:xfrm>
            <a:off x="873949" y="1402437"/>
            <a:ext cx="6593651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386288"/>
                </a:solidFill>
                <a:latin typeface="+mj-lt"/>
              </a:rPr>
              <a:t>What is Dwarfism?</a:t>
            </a:r>
          </a:p>
          <a:p>
            <a:pPr algn="ctr"/>
            <a:endParaRPr lang="en-US" i="1" dirty="0">
              <a:solidFill>
                <a:srgbClr val="386288"/>
              </a:solidFill>
              <a:latin typeface="+mj-lt"/>
            </a:endParaRPr>
          </a:p>
          <a:p>
            <a:r>
              <a:rPr lang="en-US" altLang="en-US" sz="2800" dirty="0">
                <a:solidFill>
                  <a:srgbClr val="386288"/>
                </a:solidFill>
                <a:latin typeface="+mj-lt"/>
              </a:rPr>
              <a:t>Little People of America (LPA) defines dwarfism as a medical or genetic condition that usually results in an adult height of 4'10" or shorter, among both men and women, although in some cases a person with a dwarfing condition may be slightly taller than that. </a:t>
            </a:r>
            <a:endParaRPr lang="en-US" sz="2800" dirty="0">
              <a:solidFill>
                <a:srgbClr val="386288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4049774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pic>
        <p:nvPicPr>
          <p:cNvPr id="3" name="Picture 2" descr="A picture containing food, drawing, light&#10;&#10;Description automatically generated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8808"/>
            <a:ext cx="2819400" cy="724429"/>
          </a:xfrm>
          <a:prstGeom prst="rect">
            <a:avLst/>
          </a:prstGeom>
        </p:spPr>
      </p:pic>
      <p:pic>
        <p:nvPicPr>
          <p:cNvPr id="2049" name="Picture 1" descr="page3image2439614704">
            <a:extLst>
              <a:ext uri="{FF2B5EF4-FFF2-40B4-BE49-F238E27FC236}">
                <a16:creationId xmlns:a16="http://schemas.microsoft.com/office/drawing/2014/main" id="{463EED5E-8CBE-3641-9698-FD542788E8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531" y="3351122"/>
            <a:ext cx="2146300" cy="292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5799344B-82FD-7942-B35D-81C03C78B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574542"/>
            <a:ext cx="6901869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Different Types of Dwarfism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i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There are over 400 Different Types. Some of the more common types are... </a:t>
            </a:r>
            <a:br>
              <a:rPr kumimoji="0" lang="en-US" altLang="en-US" sz="1600" i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</a:br>
            <a:endParaRPr kumimoji="0" lang="en-US" altLang="en-US" sz="1600" i="1" u="none" strike="noStrike" cap="none" normalizeH="0" baseline="0" dirty="0">
              <a:ln>
                <a:noFill/>
              </a:ln>
              <a:solidFill>
                <a:srgbClr val="386288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1600" i="1" dirty="0">
              <a:solidFill>
                <a:srgbClr val="386288"/>
              </a:solidFill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i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</a:br>
            <a:endParaRPr kumimoji="0" lang="en-US" altLang="en-US" sz="800" i="1" u="none" strike="noStrike" cap="none" normalizeH="0" baseline="0" dirty="0">
              <a:ln>
                <a:noFill/>
              </a:ln>
              <a:solidFill>
                <a:srgbClr val="386288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Achondroplasia (</a:t>
            </a:r>
            <a:r>
              <a:rPr kumimoji="0" lang="en-US" altLang="en-US" sz="2800" b="1" u="none" strike="noStrike" cap="none" normalizeH="0" baseline="0" dirty="0" err="1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Achon</a:t>
            </a:r>
            <a:r>
              <a:rPr kumimoji="0" lang="en-US" altLang="en-US" sz="28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Spondyloepiphyseal Dysplasia (SED)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Diastrophic Dysplasia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1" u="none" strike="noStrike" cap="none" normalizeH="0" baseline="0" dirty="0" err="1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Pseudoachondroplasia</a:t>
            </a:r>
            <a:endParaRPr kumimoji="0" lang="en-US" altLang="en-US" sz="2800" b="1" u="none" strike="noStrike" cap="none" normalizeH="0" baseline="0" dirty="0">
              <a:ln>
                <a:noFill/>
              </a:ln>
              <a:solidFill>
                <a:srgbClr val="386288"/>
              </a:solidFill>
              <a:effectLst/>
              <a:latin typeface="+mj-lt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</a:pPr>
            <a:r>
              <a:rPr kumimoji="0" lang="en-US" altLang="en-US" sz="2800" b="1" u="none" strike="noStrike" cap="none" normalizeH="0" baseline="0" dirty="0" err="1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Osteogenisis</a:t>
            </a:r>
            <a:r>
              <a:rPr kumimoji="0" lang="en-US" altLang="en-US" sz="2800" b="1" u="none" strike="noStrike" cap="none" normalizeH="0" baseline="0" dirty="0">
                <a:ln>
                  <a:noFill/>
                </a:ln>
                <a:solidFill>
                  <a:srgbClr val="386288"/>
                </a:solidFill>
                <a:effectLst/>
                <a:latin typeface="+mj-lt"/>
              </a:rPr>
              <a:t> Imperfecta </a:t>
            </a:r>
          </a:p>
        </p:txBody>
      </p:sp>
    </p:spTree>
    <p:extLst>
      <p:ext uri="{BB962C8B-B14F-4D97-AF65-F5344CB8AC3E}">
        <p14:creationId xmlns:p14="http://schemas.microsoft.com/office/powerpoint/2010/main" val="124672230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pic>
        <p:nvPicPr>
          <p:cNvPr id="3" name="Picture 2" descr="A picture containing food, drawing, light&#10;&#10;Description automatically generated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8808"/>
            <a:ext cx="2819400" cy="7244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33D2DF-0B3A-EC4A-9D1E-34AAFCF20FA8}"/>
              </a:ext>
            </a:extLst>
          </p:cNvPr>
          <p:cNvSpPr/>
          <p:nvPr/>
        </p:nvSpPr>
        <p:spPr>
          <a:xfrm>
            <a:off x="914400" y="1066443"/>
            <a:ext cx="6477000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srgbClr val="386288"/>
                </a:solidFill>
                <a:latin typeface="+mj-lt"/>
              </a:rPr>
              <a:t>What is Achondroplasia?</a:t>
            </a:r>
          </a:p>
          <a:p>
            <a:pPr lvl="0" algn="ctr"/>
            <a:endParaRPr lang="en-US" i="1" dirty="0">
              <a:solidFill>
                <a:srgbClr val="386288"/>
              </a:solidFill>
              <a:latin typeface="+mj-lt"/>
            </a:endParaRPr>
          </a:p>
          <a:p>
            <a:pPr lvl="0"/>
            <a:r>
              <a:rPr lang="en-US" altLang="en-US" sz="2800" dirty="0">
                <a:solidFill>
                  <a:srgbClr val="386288"/>
                </a:solidFill>
                <a:latin typeface="+mj-lt"/>
              </a:rPr>
              <a:t>Achondroplasia is by far the most common type of dwarfism, accounting for approximately half of all cases of profound short stature. Over 80% of individuals with achondroplasia have parents with normal stature and have achondroplasia as the result of a de novo gene mutation. FGFR3 (</a:t>
            </a:r>
            <a:r>
              <a:rPr lang="en-US" altLang="en-US" sz="2800" dirty="0">
                <a:solidFill>
                  <a:srgbClr val="386288"/>
                </a:solidFill>
                <a:latin typeface="+mj-lt"/>
                <a:cs typeface="Arial" charset="0"/>
              </a:rPr>
              <a:t>Fibroblast growth factor receptor 3)</a:t>
            </a:r>
            <a:r>
              <a:rPr lang="en-US" altLang="en-US" sz="2800" dirty="0">
                <a:solidFill>
                  <a:srgbClr val="386288"/>
                </a:solidFill>
                <a:latin typeface="+mj-lt"/>
              </a:rPr>
              <a:t> is the only gene  known to be associated with achondroplasia.</a:t>
            </a:r>
            <a:endParaRPr lang="en-US" sz="2800" dirty="0">
              <a:solidFill>
                <a:srgbClr val="386288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4679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pic>
        <p:nvPicPr>
          <p:cNvPr id="3" name="Picture 2" descr="A picture containing food, drawing, light&#10;&#10;Description automatically generated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8808"/>
            <a:ext cx="2819400" cy="7244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33D2DF-0B3A-EC4A-9D1E-34AAFCF20FA8}"/>
              </a:ext>
            </a:extLst>
          </p:cNvPr>
          <p:cNvSpPr/>
          <p:nvPr/>
        </p:nvSpPr>
        <p:spPr>
          <a:xfrm>
            <a:off x="914400" y="1066443"/>
            <a:ext cx="64770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>
                <a:solidFill>
                  <a:srgbClr val="386288"/>
                </a:solidFill>
                <a:latin typeface="+mj-lt"/>
              </a:rPr>
              <a:t>Lifestyles and Adaptations</a:t>
            </a:r>
          </a:p>
          <a:p>
            <a:pPr lvl="0"/>
            <a:endParaRPr lang="en-US" sz="2400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Genetics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Diagnosis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Adaptations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Discrimination and Disrespect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86288"/>
                </a:solidFill>
                <a:latin typeface="+mj-lt"/>
              </a:rPr>
              <a:t>Public Awareness and Perception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86288"/>
                </a:solidFill>
                <a:latin typeface="+mj-lt"/>
              </a:rPr>
              <a:t>Workplace Discrimination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Media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86288"/>
                </a:solidFill>
                <a:latin typeface="+mj-lt"/>
              </a:rPr>
              <a:t>Positive and Negative Aspects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r>
              <a:rPr lang="en-US" sz="2400" dirty="0">
                <a:solidFill>
                  <a:srgbClr val="386288"/>
                </a:solidFill>
                <a:latin typeface="+mj-lt"/>
              </a:rPr>
              <a:t>Societal Interactions: </a:t>
            </a:r>
            <a:r>
              <a:rPr lang="en-US" dirty="0">
                <a:solidFill>
                  <a:prstClr val="black"/>
                </a:solidFill>
                <a:latin typeface="+mj-lt"/>
                <a:hlinkClick r:id="rId4"/>
              </a:rPr>
              <a:t>https://youtu.be/bXpq-sf0Drk</a:t>
            </a:r>
            <a:endParaRPr lang="en-US" sz="2000" dirty="0">
              <a:solidFill>
                <a:prstClr val="black"/>
              </a:solidFill>
              <a:latin typeface="+mj-lt"/>
            </a:endParaRPr>
          </a:p>
          <a:p>
            <a:endParaRPr lang="en-US" sz="2800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54346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1752600"/>
            <a:ext cx="8382000" cy="3429000"/>
          </a:xfrm>
        </p:spPr>
        <p:txBody>
          <a:bodyPr/>
          <a:lstStyle/>
          <a:p>
            <a:pPr algn="ctr" eaLnBrk="1" hangingPunct="1"/>
            <a:br>
              <a:rPr lang="en-US" altLang="en-US" sz="2800" cap="none" dirty="0"/>
            </a:br>
            <a:endParaRPr lang="en-US" altLang="en-US" sz="2800" cap="none" dirty="0"/>
          </a:p>
        </p:txBody>
      </p:sp>
      <p:pic>
        <p:nvPicPr>
          <p:cNvPr id="3" name="Picture 2" descr="A picture containing food, drawing, light&#10;&#10;Description automatically generated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6128808"/>
            <a:ext cx="2819400" cy="72442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4A9854-7F7F-5E42-994F-2C11AD9D1ABD}"/>
              </a:ext>
            </a:extLst>
          </p:cNvPr>
          <p:cNvSpPr txBox="1"/>
          <p:nvPr/>
        </p:nvSpPr>
        <p:spPr>
          <a:xfrm>
            <a:off x="838200" y="1287038"/>
            <a:ext cx="6629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b="1" dirty="0">
                <a:solidFill>
                  <a:srgbClr val="386288"/>
                </a:solidFill>
                <a:latin typeface="+mj-lt"/>
              </a:rPr>
              <a:t>Terminology</a:t>
            </a:r>
          </a:p>
          <a:p>
            <a:pPr lvl="0"/>
            <a:r>
              <a:rPr lang="en-US" sz="2400" i="1" dirty="0">
                <a:solidFill>
                  <a:srgbClr val="386288"/>
                </a:solidFill>
                <a:latin typeface="+mj-lt"/>
              </a:rPr>
              <a:t>What is the preferred language?</a:t>
            </a:r>
            <a:br>
              <a:rPr lang="en-US" sz="2400" i="1" dirty="0">
                <a:solidFill>
                  <a:srgbClr val="386288"/>
                </a:solidFill>
                <a:latin typeface="+mj-lt"/>
              </a:rPr>
            </a:br>
            <a:endParaRPr lang="en-US" sz="2400" i="1" dirty="0">
              <a:solidFill>
                <a:srgbClr val="386288"/>
              </a:solidFill>
              <a:latin typeface="+mj-lt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Most Preferred: Our Name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Little Person, LP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Person / Individual with Dwarfism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Dwarf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86288"/>
                </a:solidFill>
                <a:latin typeface="+mj-lt"/>
              </a:rPr>
              <a:t>Short Statured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pPr lvl="0"/>
            <a:r>
              <a:rPr lang="en-US" sz="2000" dirty="0">
                <a:solidFill>
                  <a:srgbClr val="FF0000"/>
                </a:solidFill>
              </a:rPr>
              <a:t>Warning! </a:t>
            </a:r>
            <a:r>
              <a:rPr lang="en-US" sz="2000" dirty="0">
                <a:solidFill>
                  <a:srgbClr val="386288"/>
                </a:solidFill>
              </a:rPr>
              <a:t>Midget is an outdated, antiquated term that is considered offensive and degrading to the LP community.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pPr marL="285750" lvl="0" indent="-285750" algn="ctr">
              <a:buFont typeface="Arial" panose="020B0604020202020204" pitchFamily="34" charset="0"/>
              <a:buChar char="•"/>
            </a:pPr>
            <a:endParaRPr lang="en-US" dirty="0">
              <a:solidFill>
                <a:prstClr val="black"/>
              </a:solidFill>
              <a:latin typeface="Franklin Gothic Medium Cond" panose="020B06060304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2910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1F2B4773-3207-44CC-B7AC-892B704982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9144001" cy="6866467"/>
            <a:chOff x="0" y="-8467"/>
            <a:chExt cx="12192000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B8267CA-A7A5-4E11-9D92-4EAC3DD3E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3D61B5-C6B4-4A4B-85AD-FEE7A54912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A0B67FE4-688F-4497-8BFD-157613A697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3BF5BE1A-9BAC-4581-A82B-FD8FE31595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971E5644-6772-414A-8199-E30BFB02A5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E8246D50-BB0C-408E-93FD-7B8D63A7F7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AFBC5D22-68C1-44FB-8181-CB84ECAA83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FB6D0FCE-FBDB-4655-A1A7-640B1E86B5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BC8157DF-FD90-4AD6-B803-3AC0ACD8E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3548B067-9D63-4D21-92EF-CBC9E6338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33484" y="0"/>
            <a:ext cx="9144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2468234" y="3681413"/>
            <a:ext cx="357266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61926" y="-8467"/>
            <a:ext cx="2255511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78400" y="-8467"/>
            <a:ext cx="1941419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068" y="3048000"/>
            <a:ext cx="2444751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6694" y="-8467"/>
            <a:ext cx="2140744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4568" y="3589867"/>
            <a:ext cx="136286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8223" y="-8467"/>
            <a:ext cx="4495777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B824E19-EB71-1B4B-952A-B6AC7A3D4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86292" y="609600"/>
            <a:ext cx="3384742" cy="22277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FFFFFF"/>
                </a:solidFill>
                <a:latin typeface="Franklin Gothic Heavy" panose="020B0603020102020204" pitchFamily="34" charset="0"/>
              </a:rPr>
              <a:t>Want to learn more? </a:t>
            </a:r>
            <a:br>
              <a:rPr lang="en-US" sz="2400" b="1" dirty="0">
                <a:solidFill>
                  <a:srgbClr val="FFFFFF"/>
                </a:solidFill>
                <a:latin typeface="Franklin Gothic Heavy" panose="020B0603020102020204" pitchFamily="34" charset="0"/>
              </a:rPr>
            </a:br>
            <a:r>
              <a:rPr lang="en-US" sz="2400" b="1" dirty="0">
                <a:solidFill>
                  <a:srgbClr val="FFFFFF"/>
                </a:solidFill>
                <a:latin typeface="Franklin Gothic Heavy" panose="020B0603020102020204" pitchFamily="34" charset="0"/>
              </a:rPr>
              <a:t>Follow along LPA…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4DAF953-6595-0E41-9205-4E202F1F402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5944" y="2357438"/>
            <a:ext cx="2444078" cy="1483669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6B15B6F-3B7D-F945-9E5C-413D2047DDE3}"/>
              </a:ext>
            </a:extLst>
          </p:cNvPr>
          <p:cNvSpPr txBox="1">
            <a:spLocks/>
          </p:cNvSpPr>
          <p:nvPr/>
        </p:nvSpPr>
        <p:spPr>
          <a:xfrm>
            <a:off x="5357457" y="2837330"/>
            <a:ext cx="3629495" cy="33179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algn="l">
              <a:lnSpc>
                <a:spcPct val="90000"/>
              </a:lnSpc>
            </a:pPr>
            <a:r>
              <a:rPr lang="en-US" dirty="0">
                <a:solidFill>
                  <a:srgbClr val="FFFFFF"/>
                </a:solidFill>
                <a:latin typeface="Franklin Gothic Medium" panose="020B0603020102020204" pitchFamily="34" charset="0"/>
              </a:rPr>
              <a:t>LPA Website: </a:t>
            </a:r>
            <a:r>
              <a:rPr lang="en-US" dirty="0">
                <a:solidFill>
                  <a:srgbClr val="FFFFFF"/>
                </a:solidFill>
                <a:latin typeface="Franklin Gothic Medium" panose="020B0603020102020204" pitchFamily="34" charset="0"/>
                <a:hlinkClick r:id="rId4"/>
              </a:rPr>
              <a:t>www.lpaonline.org</a:t>
            </a:r>
            <a:endParaRPr lang="en-US" dirty="0">
              <a:solidFill>
                <a:srgbClr val="FFFFFF"/>
              </a:solidFill>
              <a:latin typeface="Franklin Gothic Medium" panose="020B0603020102020204" pitchFamily="34" charset="0"/>
            </a:endParaRPr>
          </a:p>
          <a:p>
            <a:pPr marL="68580" algn="l">
              <a:lnSpc>
                <a:spcPct val="90000"/>
              </a:lnSpc>
            </a:pPr>
            <a:endParaRPr lang="en-US" sz="1500" dirty="0">
              <a:solidFill>
                <a:srgbClr val="FFFFFF"/>
              </a:solidFill>
            </a:endParaRPr>
          </a:p>
        </p:txBody>
      </p:sp>
      <p:pic>
        <p:nvPicPr>
          <p:cNvPr id="3080" name="Picture 8" descr="Instagram Logo | Angelina College">
            <a:extLst>
              <a:ext uri="{FF2B5EF4-FFF2-40B4-BE49-F238E27FC236}">
                <a16:creationId xmlns:a16="http://schemas.microsoft.com/office/drawing/2014/main" id="{045E846E-4B80-2144-BE72-533BD068B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9942" y="3417297"/>
            <a:ext cx="492756" cy="4995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6E20554-988E-A147-8CC9-28C6BB9F8EC1}"/>
              </a:ext>
            </a:extLst>
          </p:cNvPr>
          <p:cNvSpPr txBox="1"/>
          <p:nvPr/>
        </p:nvSpPr>
        <p:spPr>
          <a:xfrm>
            <a:off x="5974500" y="3471775"/>
            <a:ext cx="2662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: @</a:t>
            </a:r>
            <a:r>
              <a:rPr lang="en-US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LittlePeopleofAmerica</a:t>
            </a:r>
            <a:endParaRPr 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3084" name="Picture 12" descr="Facebook Icon Fb Icon Facebook Logo | Facebook icons, Facebook icon png,  Instagram logo">
            <a:extLst>
              <a:ext uri="{FF2B5EF4-FFF2-40B4-BE49-F238E27FC236}">
                <a16:creationId xmlns:a16="http://schemas.microsoft.com/office/drawing/2014/main" id="{61BA19E0-2A6C-F047-9E8B-559D122154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95" t="14893" r="15994" b="14894"/>
          <a:stretch/>
        </p:blipFill>
        <p:spPr bwMode="auto">
          <a:xfrm>
            <a:off x="5503312" y="4108503"/>
            <a:ext cx="484628" cy="49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0EEFA66C-04ED-7E4C-B9FD-AF035964EAD1}"/>
              </a:ext>
            </a:extLst>
          </p:cNvPr>
          <p:cNvSpPr txBox="1"/>
          <p:nvPr/>
        </p:nvSpPr>
        <p:spPr>
          <a:xfrm>
            <a:off x="5974499" y="4155992"/>
            <a:ext cx="2662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: @</a:t>
            </a:r>
            <a:r>
              <a:rPr lang="en-US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LittlePeopleofAmerica</a:t>
            </a:r>
            <a:endParaRPr 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B9D374AC-B8B9-2A4D-978D-5D61E7F736E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12" y="4801231"/>
            <a:ext cx="511079" cy="51107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8E63A9A-4B2A-674F-B6DA-E34219E07E89}"/>
              </a:ext>
            </a:extLst>
          </p:cNvPr>
          <p:cNvSpPr txBox="1"/>
          <p:nvPr/>
        </p:nvSpPr>
        <p:spPr>
          <a:xfrm>
            <a:off x="5985960" y="4854601"/>
            <a:ext cx="16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: @</a:t>
            </a:r>
            <a:r>
              <a:rPr lang="en-US" dirty="0" err="1">
                <a:solidFill>
                  <a:schemeClr val="bg1"/>
                </a:solidFill>
                <a:latin typeface="Franklin Gothic Medium" panose="020B0603020102020204" pitchFamily="34" charset="0"/>
              </a:rPr>
              <a:t>LPANational</a:t>
            </a:r>
            <a:endParaRPr lang="en-US" dirty="0">
              <a:solidFill>
                <a:schemeClr val="bg1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680588"/>
      </p:ext>
    </p:extLst>
  </p:cSld>
  <p:clrMapOvr>
    <a:masterClrMapping/>
  </p:clrMapOvr>
  <p:transition spd="med"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280</Words>
  <Application>Microsoft Office PowerPoint</Application>
  <PresentationFormat>On-screen Show (4:3)</PresentationFormat>
  <Paragraphs>58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</vt:lpstr>
      <vt:lpstr>Calibri</vt:lpstr>
      <vt:lpstr>Franklin Gothic Heavy</vt:lpstr>
      <vt:lpstr>Franklin Gothic Medium</vt:lpstr>
      <vt:lpstr>Franklin Gothic Medium Cond</vt:lpstr>
      <vt:lpstr>Times New Roman</vt:lpstr>
      <vt:lpstr>Trebuchet MS</vt:lpstr>
      <vt:lpstr>Wingdings</vt:lpstr>
      <vt:lpstr>Wingdings 3</vt:lpstr>
      <vt:lpstr>Facet</vt:lpstr>
      <vt:lpstr> </vt:lpstr>
      <vt:lpstr> </vt:lpstr>
      <vt:lpstr> </vt:lpstr>
      <vt:lpstr> </vt:lpstr>
      <vt:lpstr> </vt:lpstr>
      <vt:lpstr> </vt:lpstr>
      <vt:lpstr>Want to learn more?  Follow along LPA…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Sandy Taylor</dc:creator>
  <cp:lastModifiedBy>Deb Himsel</cp:lastModifiedBy>
  <cp:revision>16</cp:revision>
  <dcterms:created xsi:type="dcterms:W3CDTF">2020-10-06T22:03:49Z</dcterms:created>
  <dcterms:modified xsi:type="dcterms:W3CDTF">2023-05-30T16:26:25Z</dcterms:modified>
</cp:coreProperties>
</file>